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2D3DEE-A6F9-415C-AAAD-AD91618C2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21A3-4E36-4937-BAA8-273619A62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ACB4-F403-470E-AD9D-B166A28D3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515183-1999-44F0-92FC-2F865DC0F0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25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88E50A-DD05-42BE-BFBB-C4B5479A91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AD6F8-C07B-44A2-82CA-411D4CFE1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7BD3676-D4E5-4F49-AFB8-9744F8B96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40F7A-B5F4-47CC-8BB4-7221EEDCC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6835A-6532-4B3B-9412-759F203B7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645A7C-96D2-41C0-9F93-98F2FB40A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201D9-6F3A-44A2-A7AF-50830F980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348C95-1B0A-4523-B096-4F1AF28313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069838-5087-4A37-B779-0BD414AD41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790B27-4FFB-447B-A15B-15BF23CB2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68" y="1052736"/>
            <a:ext cx="5658278" cy="1512168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effectLst/>
                <a:latin typeface="Adventure" pitchFamily="2" charset="0"/>
              </a:rPr>
              <a:t>Защита прав несовершеннолетних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0035" y="4725144"/>
            <a:ext cx="5830109" cy="158432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i="1" dirty="0" err="1"/>
              <a:t>Выполнила:студентка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algn="l">
              <a:lnSpc>
                <a:spcPct val="80000"/>
              </a:lnSpc>
            </a:pPr>
            <a:r>
              <a:rPr lang="ru-RU" sz="3200" i="1" dirty="0" smtClean="0"/>
              <a:t>2 </a:t>
            </a:r>
            <a:r>
              <a:rPr lang="ru-RU" sz="3200" i="1" dirty="0"/>
              <a:t>курса юридического факультета ВИЭПП</a:t>
            </a:r>
          </a:p>
          <a:p>
            <a:pPr algn="l">
              <a:lnSpc>
                <a:spcPct val="80000"/>
              </a:lnSpc>
            </a:pPr>
            <a:r>
              <a:rPr lang="ru-RU" sz="3200" i="1" dirty="0" err="1"/>
              <a:t>Байбакова</a:t>
            </a:r>
            <a:r>
              <a:rPr lang="ru-RU" sz="3200" i="1" dirty="0"/>
              <a:t> Юлия</a:t>
            </a:r>
          </a:p>
        </p:txBody>
      </p:sp>
      <p:pic>
        <p:nvPicPr>
          <p:cNvPr id="2052" name="Picture 4" descr="10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038475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435600" cy="2311666"/>
          </a:xfrm>
        </p:spPr>
        <p:txBody>
          <a:bodyPr/>
          <a:lstStyle/>
          <a:p>
            <a:r>
              <a:rPr lang="ru-RU" sz="3600" i="1" dirty="0"/>
              <a:t>20 ноября 1989 года </a:t>
            </a:r>
            <a:r>
              <a:rPr lang="ru-RU" sz="3600" i="1" dirty="0" smtClean="0"/>
              <a:t>принята </a:t>
            </a:r>
            <a:r>
              <a:rPr lang="ru-RU" sz="3600" i="1" dirty="0"/>
              <a:t>Конвенция о правах </a:t>
            </a:r>
            <a:r>
              <a:rPr lang="ru-RU" sz="3600" i="1" dirty="0" smtClean="0"/>
              <a:t>ребенка</a:t>
            </a:r>
            <a:endParaRPr lang="ru-RU" sz="3600" i="1" dirty="0"/>
          </a:p>
        </p:txBody>
      </p:sp>
      <p:pic>
        <p:nvPicPr>
          <p:cNvPr id="7174" name="Picture 6" descr="zashita_prav_reben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26942" y="2348880"/>
            <a:ext cx="5841490" cy="272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6659563" cy="3643314"/>
          </a:xfrm>
        </p:spPr>
        <p:txBody>
          <a:bodyPr/>
          <a:lstStyle/>
          <a:p>
            <a:r>
              <a:rPr lang="ru-RU" sz="3600" i="1" dirty="0" smtClean="0"/>
              <a:t>Ст. </a:t>
            </a:r>
            <a:r>
              <a:rPr lang="ru-RU" sz="3600" i="1" dirty="0"/>
              <a:t>156 УК РФ </a:t>
            </a:r>
            <a:r>
              <a:rPr lang="ru-RU" sz="3600" i="1" dirty="0" smtClean="0"/>
              <a:t>-неисполнение </a:t>
            </a:r>
            <a:r>
              <a:rPr lang="ru-RU" sz="3600" i="1" dirty="0"/>
              <a:t>обязанностей по воспитанию </a:t>
            </a:r>
            <a:r>
              <a:rPr lang="ru-RU" sz="3600" i="1" dirty="0" smtClean="0"/>
              <a:t>ребенка.</a:t>
            </a:r>
          </a:p>
          <a:p>
            <a:r>
              <a:rPr lang="ru-RU" sz="3600" i="1" dirty="0" smtClean="0"/>
              <a:t>Ст.125 </a:t>
            </a:r>
            <a:r>
              <a:rPr lang="ru-RU" sz="3600" i="1" dirty="0"/>
              <a:t>УК РФ </a:t>
            </a:r>
            <a:r>
              <a:rPr lang="ru-RU" sz="3600" i="1" dirty="0" smtClean="0"/>
              <a:t>"</a:t>
            </a:r>
            <a:r>
              <a:rPr lang="ru-RU" sz="3600" i="1" dirty="0"/>
              <a:t>Оставление в </a:t>
            </a:r>
            <a:r>
              <a:rPr lang="ru-RU" sz="3600" i="1" dirty="0" smtClean="0"/>
              <a:t>опасности».</a:t>
            </a:r>
            <a:endParaRPr lang="ru-RU" sz="3600" i="1" dirty="0"/>
          </a:p>
        </p:txBody>
      </p:sp>
      <p:pic>
        <p:nvPicPr>
          <p:cNvPr id="11271" name="Picture 7" descr="89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88224" y="1340768"/>
            <a:ext cx="2160588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724525" cy="3357562"/>
          </a:xfrm>
        </p:spPr>
        <p:txBody>
          <a:bodyPr>
            <a:normAutofit lnSpcReduction="10000"/>
          </a:bodyPr>
          <a:lstStyle/>
          <a:p>
            <a:r>
              <a:rPr lang="ru-RU" sz="4000" i="1" dirty="0"/>
              <a:t>В </a:t>
            </a:r>
            <a:r>
              <a:rPr lang="ru-RU" sz="4000" b="1" i="1" dirty="0">
                <a:solidFill>
                  <a:schemeClr val="accent1"/>
                </a:solidFill>
              </a:rPr>
              <a:t>США</a:t>
            </a:r>
            <a:r>
              <a:rPr lang="ru-RU" sz="4000" i="1" dirty="0"/>
              <a:t>, в разных штатах действуют различные законы и правила по защите детей. </a:t>
            </a:r>
            <a:endParaRPr lang="ru-RU" sz="2800" i="1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</a:t>
            </a:r>
          </a:p>
        </p:txBody>
      </p:sp>
      <p:pic>
        <p:nvPicPr>
          <p:cNvPr id="13318" name="Picture 6" descr="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93270" y="2643182"/>
            <a:ext cx="4012586" cy="301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219700" cy="6858000"/>
          </a:xfrm>
        </p:spPr>
        <p:txBody>
          <a:bodyPr/>
          <a:lstStyle/>
          <a:p>
            <a:r>
              <a:rPr lang="ru-RU" sz="2800" i="1" dirty="0"/>
              <a:t>В </a:t>
            </a:r>
            <a:r>
              <a:rPr lang="ru-RU" sz="2800" b="1" i="1" dirty="0">
                <a:solidFill>
                  <a:schemeClr val="accent1"/>
                </a:solidFill>
              </a:rPr>
              <a:t>Великобритании</a:t>
            </a:r>
            <a:r>
              <a:rPr lang="ru-RU" sz="2800" b="1" i="1" dirty="0"/>
              <a:t> </a:t>
            </a:r>
            <a:r>
              <a:rPr lang="ru-RU" sz="2800" i="1" dirty="0"/>
              <a:t>оставление детей </a:t>
            </a:r>
            <a:r>
              <a:rPr lang="ru-RU" sz="2800" i="1" dirty="0" smtClean="0"/>
              <a:t>до </a:t>
            </a:r>
            <a:r>
              <a:rPr lang="ru-RU" sz="2800" i="1" dirty="0"/>
              <a:t>14 лет одних без присмотра  взрослых считается уголовным преступлением</a:t>
            </a:r>
            <a:r>
              <a:rPr lang="ru-RU" sz="2800" i="1" dirty="0" smtClean="0"/>
              <a:t>.</a:t>
            </a:r>
          </a:p>
          <a:p>
            <a:pPr>
              <a:buNone/>
            </a:pPr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</a:t>
            </a:r>
            <a:endParaRPr lang="ru-RU" sz="2800" i="1" dirty="0"/>
          </a:p>
          <a:p>
            <a:r>
              <a:rPr lang="ru-RU" sz="2800" i="1" dirty="0"/>
              <a:t>В </a:t>
            </a:r>
            <a:r>
              <a:rPr lang="ru-RU" sz="2800" b="1" i="1" dirty="0">
                <a:solidFill>
                  <a:schemeClr val="accent1"/>
                </a:solidFill>
              </a:rPr>
              <a:t>Германии</a:t>
            </a:r>
            <a:r>
              <a:rPr lang="ru-RU" sz="2800" i="1" dirty="0">
                <a:solidFill>
                  <a:schemeClr val="accent1"/>
                </a:solidFill>
              </a:rPr>
              <a:t> </a:t>
            </a:r>
            <a:r>
              <a:rPr lang="ru-RU" sz="2800" i="1" dirty="0"/>
              <a:t>предусмотрена уголовная ответственность за оставление ребенка до 14 лет одного </a:t>
            </a:r>
            <a:r>
              <a:rPr lang="ru-RU" sz="2800" i="1" dirty="0" smtClean="0"/>
              <a:t>даже </a:t>
            </a:r>
            <a:r>
              <a:rPr lang="ru-RU" sz="2800" i="1" dirty="0"/>
              <a:t>на 10-15 минут. </a:t>
            </a:r>
          </a:p>
        </p:txBody>
      </p:sp>
      <p:pic>
        <p:nvPicPr>
          <p:cNvPr id="14343" name="Picture 7" descr="or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9700" y="549275"/>
            <a:ext cx="3751263" cy="201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6" name="Picture 10" descr="545314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3068638"/>
            <a:ext cx="3646488" cy="2187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60"/>
            <a:ext cx="6084888" cy="4143380"/>
          </a:xfrm>
        </p:spPr>
        <p:txBody>
          <a:bodyPr/>
          <a:lstStyle/>
          <a:p>
            <a:r>
              <a:rPr lang="ru-RU" sz="4400" i="1" dirty="0"/>
              <a:t>Право граждан на защиту в судебном порядке </a:t>
            </a:r>
            <a:r>
              <a:rPr lang="ru-RU" sz="4400" i="1" dirty="0" smtClean="0"/>
              <a:t>– ст.46 </a:t>
            </a:r>
            <a:r>
              <a:rPr lang="ru-RU" sz="4400" i="1" dirty="0"/>
              <a:t>Конституции Российской </a:t>
            </a:r>
            <a:r>
              <a:rPr lang="ru-RU" sz="4400" i="1" dirty="0" smtClean="0"/>
              <a:t>Федерации.</a:t>
            </a:r>
            <a:endParaRPr lang="ru-RU" sz="4400" i="1" dirty="0"/>
          </a:p>
        </p:txBody>
      </p:sp>
      <p:pic>
        <p:nvPicPr>
          <p:cNvPr id="15367" name="Picture 7" descr="27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2132" y="928670"/>
            <a:ext cx="3212819" cy="441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659563" cy="4786322"/>
          </a:xfrm>
        </p:spPr>
        <p:txBody>
          <a:bodyPr/>
          <a:lstStyle/>
          <a:p>
            <a:r>
              <a:rPr lang="ru-RU" sz="4400" i="1" dirty="0" smtClean="0"/>
              <a:t>Ст.56Семейного кодекса </a:t>
            </a:r>
            <a:r>
              <a:rPr lang="ru-RU" sz="4400" i="1" dirty="0"/>
              <a:t>РФ </a:t>
            </a:r>
            <a:r>
              <a:rPr lang="ru-RU" sz="4400" i="1" dirty="0" smtClean="0"/>
              <a:t>- право </a:t>
            </a:r>
            <a:r>
              <a:rPr lang="ru-RU" sz="4400" i="1" dirty="0"/>
              <a:t>несовершеннолетнего на обращение в суд для защиты прав по достижении четырнадцати лет. </a:t>
            </a:r>
          </a:p>
        </p:txBody>
      </p:sp>
      <p:pic>
        <p:nvPicPr>
          <p:cNvPr id="17415" name="Picture 7" descr="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0760" y="2681287"/>
            <a:ext cx="2771775" cy="417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08625" cy="6858000"/>
          </a:xfrm>
        </p:spPr>
        <p:txBody>
          <a:bodyPr/>
          <a:lstStyle/>
          <a:p>
            <a:r>
              <a:rPr lang="ru-RU" sz="4400" i="1" dirty="0" smtClean="0"/>
              <a:t>ребенок </a:t>
            </a:r>
            <a:r>
              <a:rPr lang="ru-RU" sz="4400" i="1" dirty="0"/>
              <a:t>имеет право на защиту от злоупотреблений со стороны родителей (лиц, их заменяющих).</a:t>
            </a:r>
          </a:p>
        </p:txBody>
      </p:sp>
      <p:pic>
        <p:nvPicPr>
          <p:cNvPr id="21510" name="Picture 6" descr="3004_html_562613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16253" y="500042"/>
            <a:ext cx="3524001" cy="4934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28596" y="2214554"/>
            <a:ext cx="8329642" cy="1042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InformTT" pitchFamily="2" charset="-52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latin typeface="InformTT" pitchFamily="2" charset="-5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140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Защита прав несовершеннолетних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несовершеннолетних</dc:title>
  <dc:creator>Admin</dc:creator>
  <cp:lastModifiedBy>Admin</cp:lastModifiedBy>
  <cp:revision>10</cp:revision>
  <dcterms:created xsi:type="dcterms:W3CDTF">2013-03-25T17:56:41Z</dcterms:created>
  <dcterms:modified xsi:type="dcterms:W3CDTF">2013-03-28T04:44:59Z</dcterms:modified>
</cp:coreProperties>
</file>