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59" r:id="rId11"/>
    <p:sldId id="260" r:id="rId12"/>
    <p:sldId id="280" r:id="rId13"/>
    <p:sldId id="271" r:id="rId14"/>
    <p:sldId id="272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87" autoAdjust="0"/>
    <p:restoredTop sz="94660"/>
  </p:normalViewPr>
  <p:slideViewPr>
    <p:cSldViewPr>
      <p:cViewPr varScale="1">
        <p:scale>
          <a:sx n="46" d="100"/>
          <a:sy n="46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aw.edu.ru/script/cntSource.asp?cntID=100087512" TargetMode="External"/><Relationship Id="rId2" Type="http://schemas.openxmlformats.org/officeDocument/2006/relationships/hyperlink" Target="http://&#1089;&#1093;&#1077;&#1084;&#1086;.&#1088;&#1092;/upload/sx/167/preview/268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Транспортные обязательства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6"/>
                </a:solidFill>
              </a:rPr>
              <a:t>Виды транспортных договоров:</a:t>
            </a:r>
            <a:endParaRPr lang="ru-RU" b="1" u="sng" dirty="0">
              <a:solidFill>
                <a:schemeClr val="accent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2880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организации перевозок грузов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571744"/>
            <a:ext cx="5836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Перевозки груза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571876"/>
            <a:ext cx="75974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Перевозки пассажиров и багажа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4357694"/>
            <a:ext cx="4210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Буксировки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081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u="sng" dirty="0" smtClean="0"/>
              <a:t>Договоры перевозки грузов различными видами транспорта</a:t>
            </a:r>
            <a:r>
              <a:rPr lang="ru-RU" sz="3100" b="1" u="sng" dirty="0" smtClean="0"/>
              <a:t>:</a:t>
            </a: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143116"/>
            <a:ext cx="814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i="1" dirty="0" err="1" smtClean="0"/>
              <a:t>ж\д</a:t>
            </a:r>
            <a:endParaRPr lang="ru-RU" sz="2400" i="1" dirty="0" smtClean="0"/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воздушная </a:t>
            </a:r>
            <a:r>
              <a:rPr lang="ru-RU" sz="2400" dirty="0" smtClean="0"/>
              <a:t>перевозка </a:t>
            </a:r>
            <a:r>
              <a:rPr lang="ru-RU" sz="2400" dirty="0" smtClean="0"/>
              <a:t>грузов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i="1" dirty="0" smtClean="0"/>
              <a:t>воздушный чартер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морская </a:t>
            </a:r>
            <a:r>
              <a:rPr lang="ru-RU" sz="2400" dirty="0" smtClean="0"/>
              <a:t>перевозка </a:t>
            </a:r>
            <a:r>
              <a:rPr lang="ru-RU" sz="2400" dirty="0" smtClean="0"/>
              <a:t>грузов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i="1" dirty="0" smtClean="0"/>
              <a:t>перевозка </a:t>
            </a:r>
            <a:r>
              <a:rPr lang="ru-RU" sz="2400" i="1" dirty="0" smtClean="0"/>
              <a:t>грузов по внутренним водным </a:t>
            </a:r>
            <a:r>
              <a:rPr lang="ru-RU" sz="2400" i="1" dirty="0" smtClean="0"/>
              <a:t>путям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фрахтование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i="1" dirty="0" smtClean="0"/>
              <a:t>автомобильная </a:t>
            </a:r>
            <a:r>
              <a:rPr lang="ru-RU" sz="2400" i="1" dirty="0" smtClean="0"/>
              <a:t>перевозка </a:t>
            </a:r>
            <a:r>
              <a:rPr lang="ru-RU" sz="2400" i="1" dirty="0" smtClean="0"/>
              <a:t>грузов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централизованная </a:t>
            </a:r>
            <a:r>
              <a:rPr lang="ru-RU" sz="2400" dirty="0" smtClean="0"/>
              <a:t>перевозка грузов </a:t>
            </a:r>
            <a:endParaRPr lang="ru-RU" sz="2400" dirty="0" smtClean="0"/>
          </a:p>
          <a:p>
            <a:pPr algn="ctr">
              <a:buFont typeface="Wingdings" pitchFamily="2" charset="2"/>
              <a:buChar char="q"/>
            </a:pPr>
            <a:r>
              <a:rPr lang="ru-RU" sz="2400" i="1" dirty="0" smtClean="0"/>
              <a:t>автотранспортом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перевозка </a:t>
            </a:r>
            <a:r>
              <a:rPr lang="ru-RU" sz="2400" dirty="0" smtClean="0"/>
              <a:t>грузов в прямом смешанном сообщении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Виды транспортных обязательств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обеспечению перемещения грузов из сферы производства в сферу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потребления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571744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Перевозочные (основные, стержневые)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3357562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вспомогательные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421481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Обязательства перевозки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4214818"/>
            <a:ext cx="34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Обязательства буксировки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643174" y="2000240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15074" y="2071678"/>
            <a:ext cx="428628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4214810" y="385762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322231" y="3893347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предмет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143116"/>
            <a:ext cx="85011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Оказание нематериальных услуг перевозчика в отношении лиц, связанных с перемещением грузов, багажа, пассажиров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перевозчик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i="1" dirty="0" smtClean="0"/>
              <a:t>Юридическое лицо или ИП, принявшие на себя по договору перевозки обязанность доставить пассажира, вверенный им отправителем груз, багаж, </a:t>
            </a:r>
            <a:r>
              <a:rPr lang="ru-RU" sz="2800" i="1" dirty="0" err="1" smtClean="0"/>
              <a:t>грузобагаж</a:t>
            </a:r>
            <a:r>
              <a:rPr lang="ru-RU" sz="2800" i="1" dirty="0" smtClean="0"/>
              <a:t> из пункта отправления в пункт назначения, а также выдать груз, </a:t>
            </a:r>
            <a:r>
              <a:rPr lang="ru-RU" sz="2800" i="1" dirty="0" err="1" smtClean="0"/>
              <a:t>грузобагаж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управомоченному</a:t>
            </a:r>
            <a:r>
              <a:rPr lang="ru-RU" sz="2800" i="1" dirty="0" smtClean="0"/>
              <a:t> на его получение лицу (получателю)</a:t>
            </a:r>
            <a:endParaRPr lang="ru-RU" sz="280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hlinkClick r:id="rId2"/>
              </a:rPr>
              <a:t/>
            </a:r>
            <a:br>
              <a:rPr lang="ru-RU" sz="2400" dirty="0" smtClean="0">
                <a:hlinkClick r:id="rId2"/>
              </a:rPr>
            </a:br>
            <a:r>
              <a:rPr lang="ru-RU" sz="2400" dirty="0" smtClean="0">
                <a:hlinkClick r:id="rId2"/>
              </a:rPr>
              <a:t/>
            </a:r>
            <a:br>
              <a:rPr lang="ru-RU" sz="2400" dirty="0" smtClean="0">
                <a:hlinkClick r:id="rId2"/>
              </a:rPr>
            </a:br>
            <a:r>
              <a:rPr lang="ru-RU" sz="2400" dirty="0" smtClean="0">
                <a:hlinkClick r:id="rId2"/>
              </a:rPr>
              <a:t>список использованной литературы:</a:t>
            </a:r>
            <a:br>
              <a:rPr lang="ru-RU" sz="2400" dirty="0" smtClean="0">
                <a:hlinkClick r:id="rId2"/>
              </a:rPr>
            </a:br>
            <a:r>
              <a:rPr lang="ru-RU" sz="2400" dirty="0" smtClean="0">
                <a:hlinkClick r:id="rId2"/>
              </a:rPr>
              <a:t/>
            </a:r>
            <a:br>
              <a:rPr lang="ru-RU" sz="2400" dirty="0" smtClean="0">
                <a:hlinkClick r:id="rId2"/>
              </a:rPr>
            </a:br>
            <a:r>
              <a:rPr lang="ru-RU" sz="2400" dirty="0" smtClean="0">
                <a:hlinkClick r:id="rId2"/>
              </a:rPr>
              <a:t>ГК РФ</a:t>
            </a:r>
            <a:br>
              <a:rPr lang="ru-RU" sz="2400" dirty="0" smtClean="0">
                <a:hlinkClick r:id="rId2"/>
              </a:rPr>
            </a:br>
            <a:r>
              <a:rPr lang="en-US" sz="2400" dirty="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</a:t>
            </a:r>
            <a:r>
              <a:rPr lang="ru-RU" sz="2400" dirty="0" err="1" smtClean="0">
                <a:hlinkClick r:id="rId2"/>
              </a:rPr>
              <a:t>схемо.рф</a:t>
            </a:r>
            <a:r>
              <a:rPr lang="ru-RU" sz="2400" dirty="0" smtClean="0">
                <a:hlinkClick r:id="rId2"/>
              </a:rPr>
              <a:t>/</a:t>
            </a:r>
            <a:r>
              <a:rPr lang="en-US" sz="2400" dirty="0" smtClean="0">
                <a:hlinkClick r:id="rId2"/>
              </a:rPr>
              <a:t>upload/</a:t>
            </a:r>
            <a:r>
              <a:rPr lang="en-US" sz="2400" dirty="0" err="1" smtClean="0">
                <a:hlinkClick r:id="rId2"/>
              </a:rPr>
              <a:t>sx</a:t>
            </a:r>
            <a:r>
              <a:rPr lang="en-US" sz="2400" dirty="0" smtClean="0">
                <a:hlinkClick r:id="rId2"/>
              </a:rPr>
              <a:t>/167/preview/268.jpg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>
                <a:hlinkClick r:id="rId3"/>
              </a:rPr>
              <a:t>http://law.edu.ru/script/cntSource.asp?cntID=100087512</a:t>
            </a:r>
            <a:endParaRPr lang="ru-RU" sz="2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52252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/>
              <a:t>Транспортное обязательство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обязательство</a:t>
            </a:r>
            <a:r>
              <a:rPr lang="ru-RU" sz="3200" dirty="0" smtClean="0"/>
              <a:t>, в силу которого одно лицо - </a:t>
            </a:r>
            <a:r>
              <a:rPr lang="ru-RU" sz="3200" i="1" dirty="0" smtClean="0"/>
              <a:t>перевозчик (</a:t>
            </a:r>
            <a:r>
              <a:rPr lang="ru-RU" sz="3200" i="1" dirty="0" err="1" smtClean="0"/>
              <a:t>эксплуатант</a:t>
            </a:r>
            <a:r>
              <a:rPr lang="ru-RU" sz="3200" dirty="0" smtClean="0"/>
              <a:t>) обязуется совершить в пользу другого лица - </a:t>
            </a:r>
            <a:r>
              <a:rPr lang="ru-RU" sz="3200" i="1" dirty="0" smtClean="0"/>
              <a:t>грузоотправителя, грузополучателя, пассажира, владельца багажа или </a:t>
            </a:r>
            <a:r>
              <a:rPr lang="ru-RU" sz="3200" i="1" dirty="0" err="1" smtClean="0"/>
              <a:t>грузобагажа</a:t>
            </a:r>
            <a:r>
              <a:rPr lang="ru-RU" sz="3200" i="1" dirty="0" smtClean="0"/>
              <a:t> </a:t>
            </a:r>
            <a:r>
              <a:rPr lang="ru-RU" sz="3200" dirty="0" smtClean="0"/>
              <a:t>- определенные </a:t>
            </a:r>
            <a:r>
              <a:rPr lang="ru-RU" sz="3200" u="sng" dirty="0" smtClean="0"/>
              <a:t>юридические или фактические действия по оказанию транспортных услуг, связанных с перевозкой</a:t>
            </a:r>
            <a:r>
              <a:rPr lang="ru-RU" sz="3200" dirty="0" smtClean="0"/>
              <a:t>, а другое лицо - оплатить оказанные услуги в размере, установленном законодательством или соглашением сторон.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6500834"/>
            <a:ext cx="5429256" cy="3571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4572008"/>
            <a:ext cx="8358214" cy="1500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3143248"/>
            <a:ext cx="9144000" cy="1357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429264"/>
            <a:ext cx="142875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785926"/>
            <a:ext cx="235745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85926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НПА: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857496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Гл.40-41 ГК РФ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285749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Воздушный Кодекс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331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Водный кодекс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413123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КТМ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41312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КВВТ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285749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ФЗ «Устав ж/</a:t>
            </a:r>
            <a:r>
              <a:rPr lang="ru-RU" dirty="0" err="1" smtClean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 транспорта РФ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500570"/>
            <a:ext cx="864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ФЗ «Устав автомобильного транспорта и городского наземного электрического транспорта»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1436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ФЗ  №69-ФЗ от 21.04.2011«О внесении изменений в отдельные законодательные акты РФ»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48866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ЗоЗПП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4712" y="648866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 другие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785926"/>
            <a:ext cx="171451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3214686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3143248"/>
            <a:ext cx="1428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85852" y="4857760"/>
            <a:ext cx="151623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3174" y="4786322"/>
            <a:ext cx="1785950" cy="123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357686" y="4786322"/>
            <a:ext cx="1643074" cy="122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00760" y="4786322"/>
            <a:ext cx="1428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5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9500"/>
                            </p:stCondLst>
                            <p:childTnLst>
                              <p:par>
                                <p:cTn id="90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0"/>
                            </p:stCondLst>
                            <p:childTnLst>
                              <p:par>
                                <p:cTn id="9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29" grpId="0" animBg="1"/>
      <p:bldP spid="28" grpId="0" animBg="1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перевозок по объектам: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270070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643314"/>
            <a:ext cx="322419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928802"/>
            <a:ext cx="2143140" cy="259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786050" y="5934670"/>
            <a:ext cx="40452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пассажиры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4500570"/>
            <a:ext cx="223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багаж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357694"/>
            <a:ext cx="1616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груз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714356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Виды перевозок по видам транспорта: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2571768" cy="193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357429"/>
            <a:ext cx="2786082" cy="208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357298"/>
            <a:ext cx="267892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929066"/>
            <a:ext cx="25603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3" y="3929066"/>
            <a:ext cx="267892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Виды перевозок по числу участвующих транспортных организаций: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85926"/>
            <a:ext cx="7448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Местного сообщения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857496"/>
            <a:ext cx="7152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Прямого сообщения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000504"/>
            <a:ext cx="78921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Смешанного сообщения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643050"/>
            <a:ext cx="91440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Перевозки местного сообщения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выполняются одним перевозчиком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территориальных пределах его деятельности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71612"/>
            <a:ext cx="91440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Перевозки прямого сообщения: 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одному транспортному документу груз 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перевозится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несколькими транспортными предприятиями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одного вида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43182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Перевозки смешанного сообщения:</a:t>
            </a:r>
          </a:p>
          <a:p>
            <a:pPr algn="ctr"/>
            <a:endParaRPr lang="ru-RU" sz="3200" b="1" u="sng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одному транспортному документу груз перевозится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несколькими видами транспорта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204</Words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Транспортные обязательства</vt:lpstr>
      <vt:lpstr>    Транспортное обязательство  обязательство, в силу которого одно лицо - перевозчик (эксплуатант) обязуется совершить в пользу другого лица - грузоотправителя, грузополучателя, пассажира, владельца багажа или грузобагажа - определенные юридические или фактические действия по оказанию транспортных услуг, связанных с перевозкой, а другое лицо - оплатить оказанные услуги в размере, установленном законодательством или соглашением сторон.</vt:lpstr>
      <vt:lpstr>НПА:</vt:lpstr>
      <vt:lpstr>Виды перевозок по объектам:</vt:lpstr>
      <vt:lpstr>Слайд 5</vt:lpstr>
      <vt:lpstr>Виды перевозок по числу участвующих транспортных организаций:</vt:lpstr>
      <vt:lpstr>Слайд 7</vt:lpstr>
      <vt:lpstr>Слайд 8</vt:lpstr>
      <vt:lpstr>Слайд 9</vt:lpstr>
      <vt:lpstr>Виды транспортных договоров:</vt:lpstr>
      <vt:lpstr>Договоры перевозки грузов различными видами транспорта: </vt:lpstr>
      <vt:lpstr>Виды транспортных обязательств  по обеспечению перемещения грузов из сферы производства в сферу потребления </vt:lpstr>
      <vt:lpstr>предмет</vt:lpstr>
      <vt:lpstr>перевозчик</vt:lpstr>
      <vt:lpstr>  список использованной литературы:  ГК РФ http://схемо.рф/upload/sx/167/preview/268.jpg http://law.edu.ru/script/cntSource.asp?cntID=100087512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Транспортные обязательства</dc:title>
  <cp:lastModifiedBy>Admin</cp:lastModifiedBy>
  <cp:revision>23</cp:revision>
  <dcterms:modified xsi:type="dcterms:W3CDTF">2012-04-29T08:02:53Z</dcterms:modified>
</cp:coreProperties>
</file>