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1" r:id="rId7"/>
    <p:sldId id="279" r:id="rId8"/>
    <p:sldId id="265" r:id="rId9"/>
    <p:sldId id="266" r:id="rId10"/>
    <p:sldId id="280" r:id="rId11"/>
    <p:sldId id="270" r:id="rId12"/>
    <p:sldId id="269" r:id="rId13"/>
    <p:sldId id="271" r:id="rId14"/>
    <p:sldId id="272" r:id="rId15"/>
    <p:sldId id="281" r:id="rId16"/>
    <p:sldId id="273" r:id="rId17"/>
    <p:sldId id="277" r:id="rId18"/>
    <p:sldId id="27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30.03.2014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30.03.2014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30.03.2014</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30.03.2014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30.03.2014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30.03.2014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30.03.2014</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30.03.2014</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30.03.2014</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30.03.2014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340768"/>
            <a:ext cx="8062664" cy="1470025"/>
          </a:xfrm>
        </p:spPr>
        <p:txBody>
          <a:bodyPr>
            <a:normAutofit/>
          </a:bodyPr>
          <a:lstStyle/>
          <a:p>
            <a:pPr algn="ctr"/>
            <a:r>
              <a:rPr lang="ru-RU" sz="3200" dirty="0">
                <a:solidFill>
                  <a:schemeClr val="accent3">
                    <a:lumMod val="75000"/>
                  </a:schemeClr>
                </a:solidFill>
                <a:latin typeface="Arial" panose="020B0604020202020204" pitchFamily="34" charset="0"/>
                <a:cs typeface="Arial" panose="020B0604020202020204" pitchFamily="34" charset="0"/>
              </a:rPr>
              <a:t>Тема : Общество с дополнительной ответственностью</a:t>
            </a:r>
          </a:p>
        </p:txBody>
      </p:sp>
      <p:sp>
        <p:nvSpPr>
          <p:cNvPr id="3" name="Подзаголовок 2"/>
          <p:cNvSpPr>
            <a:spLocks noGrp="1"/>
          </p:cNvSpPr>
          <p:nvPr>
            <p:ph type="subTitle" idx="1"/>
          </p:nvPr>
        </p:nvSpPr>
        <p:spPr>
          <a:xfrm>
            <a:off x="1835696" y="3789040"/>
            <a:ext cx="6400800" cy="1752600"/>
          </a:xfrm>
        </p:spPr>
        <p:txBody>
          <a:bodyPr>
            <a:normAutofit lnSpcReduction="10000"/>
          </a:bodyPr>
          <a:lstStyle/>
          <a:p>
            <a:pPr algn="r"/>
            <a:r>
              <a:rPr lang="ru-RU" dirty="0">
                <a:solidFill>
                  <a:schemeClr val="accent4">
                    <a:lumMod val="50000"/>
                  </a:schemeClr>
                </a:solidFill>
                <a:latin typeface="Arial" panose="020B0604020202020204" pitchFamily="34" charset="0"/>
                <a:cs typeface="Arial" panose="020B0604020202020204" pitchFamily="34" charset="0"/>
              </a:rPr>
              <a:t>Волжский институт экономики, педагогики и </a:t>
            </a:r>
            <a:r>
              <a:rPr lang="ru-RU" dirty="0" smtClean="0">
                <a:solidFill>
                  <a:schemeClr val="accent4">
                    <a:lumMod val="50000"/>
                  </a:schemeClr>
                </a:solidFill>
                <a:latin typeface="Arial" panose="020B0604020202020204" pitchFamily="34" charset="0"/>
                <a:cs typeface="Arial" panose="020B0604020202020204" pitchFamily="34" charset="0"/>
              </a:rPr>
              <a:t>права</a:t>
            </a:r>
          </a:p>
          <a:p>
            <a:pPr algn="r"/>
            <a:r>
              <a:rPr lang="ru-RU" dirty="0" smtClean="0">
                <a:solidFill>
                  <a:schemeClr val="accent4">
                    <a:lumMod val="50000"/>
                  </a:schemeClr>
                </a:solidFill>
                <a:latin typeface="Arial" panose="020B0604020202020204" pitchFamily="34" charset="0"/>
                <a:cs typeface="Arial" panose="020B0604020202020204" pitchFamily="34" charset="0"/>
              </a:rPr>
              <a:t>Кафедра – Право</a:t>
            </a:r>
          </a:p>
          <a:p>
            <a:pPr algn="r"/>
            <a:r>
              <a:rPr lang="ru-RU" dirty="0">
                <a:solidFill>
                  <a:schemeClr val="accent4">
                    <a:lumMod val="50000"/>
                  </a:schemeClr>
                </a:solidFill>
                <a:latin typeface="Arial" panose="020B0604020202020204" pitchFamily="34" charset="0"/>
                <a:cs typeface="Arial" panose="020B0604020202020204" pitchFamily="34" charset="0"/>
              </a:rPr>
              <a:t>Преподаватель:  Косенко Сергей </a:t>
            </a:r>
            <a:r>
              <a:rPr lang="ru-RU" dirty="0" smtClean="0">
                <a:solidFill>
                  <a:schemeClr val="accent4">
                    <a:lumMod val="50000"/>
                  </a:schemeClr>
                </a:solidFill>
                <a:latin typeface="Arial" panose="020B0604020202020204" pitchFamily="34" charset="0"/>
                <a:cs typeface="Arial" panose="020B0604020202020204" pitchFamily="34" charset="0"/>
              </a:rPr>
              <a:t>Алексеевич</a:t>
            </a:r>
          </a:p>
          <a:p>
            <a:pPr algn="r"/>
            <a:r>
              <a:rPr lang="ru-RU" dirty="0" smtClean="0">
                <a:solidFill>
                  <a:schemeClr val="accent4">
                    <a:lumMod val="50000"/>
                  </a:schemeClr>
                </a:solidFill>
                <a:latin typeface="Arial" panose="020B0604020202020204" pitchFamily="34" charset="0"/>
                <a:cs typeface="Arial" panose="020B0604020202020204" pitchFamily="34" charset="0"/>
              </a:rPr>
              <a:t>Выполнила студентка группы Э-1 </a:t>
            </a:r>
          </a:p>
          <a:p>
            <a:pPr algn="r"/>
            <a:r>
              <a:rPr lang="ru-RU" dirty="0" smtClean="0">
                <a:solidFill>
                  <a:schemeClr val="accent4">
                    <a:lumMod val="50000"/>
                  </a:schemeClr>
                </a:solidFill>
                <a:latin typeface="Arial" panose="020B0604020202020204" pitchFamily="34" charset="0"/>
                <a:cs typeface="Arial" panose="020B0604020202020204" pitchFamily="34" charset="0"/>
              </a:rPr>
              <a:t>Бочкарева Ирина Валерьевна</a:t>
            </a:r>
            <a:endParaRPr lang="ru-RU" dirty="0">
              <a:solidFill>
                <a:schemeClr val="accent4">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139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5184576" cy="6001643"/>
          </a:xfrm>
          <a:prstGeom prst="rect">
            <a:avLst/>
          </a:prstGeom>
        </p:spPr>
        <p:txBody>
          <a:bodyPr wrap="square">
            <a:spAutoFit/>
          </a:bodyPr>
          <a:lstStyle/>
          <a:p>
            <a:r>
              <a:rPr lang="ru-RU" sz="2400" dirty="0">
                <a:latin typeface="Arial" panose="020B0604020202020204" pitchFamily="34" charset="0"/>
                <a:cs typeface="Arial" panose="020B0604020202020204" pitchFamily="34" charset="0"/>
              </a:rPr>
              <a:t>Общество несет ответственность по своим обязательствам всем принадлежащим ему имуществом. </a:t>
            </a:r>
            <a:endParaRPr lang="ru-RU" sz="24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Общество </a:t>
            </a:r>
            <a:r>
              <a:rPr lang="ru-RU" sz="2400" dirty="0">
                <a:latin typeface="Arial" panose="020B0604020202020204" pitchFamily="34" charset="0"/>
                <a:cs typeface="Arial" panose="020B0604020202020204" pitchFamily="34" charset="0"/>
              </a:rPr>
              <a:t>не отвечает по обязательствам своих участников, участники общества не отвечают по его обязательствам и несут риск убытков, связанных с деятельностью общества, в пределах стоимости внесенных ими вкладов в кратном </a:t>
            </a:r>
            <a:r>
              <a:rPr lang="ru-RU" sz="2400" dirty="0" smtClean="0">
                <a:latin typeface="Arial" panose="020B0604020202020204" pitchFamily="34" charset="0"/>
                <a:cs typeface="Arial" panose="020B0604020202020204" pitchFamily="34" charset="0"/>
              </a:rPr>
              <a:t>размере. </a:t>
            </a:r>
          </a:p>
          <a:p>
            <a:r>
              <a:rPr lang="ru-RU" sz="2400" dirty="0" smtClean="0">
                <a:latin typeface="Arial" panose="020B0604020202020204" pitchFamily="34" charset="0"/>
                <a:cs typeface="Arial" panose="020B0604020202020204" pitchFamily="34" charset="0"/>
              </a:rPr>
              <a:t>Участники </a:t>
            </a:r>
            <a:r>
              <a:rPr lang="ru-RU" sz="2400" dirty="0">
                <a:latin typeface="Arial" panose="020B0604020202020204" pitchFamily="34" charset="0"/>
                <a:cs typeface="Arial" panose="020B0604020202020204" pitchFamily="34" charset="0"/>
              </a:rPr>
              <a:t>общества несут "круговую поруку", т.е. при недостаточности средств  у одного из участников требование можно предъявить к другим участникам.</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581025"/>
            <a:ext cx="2857500"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463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7416824" cy="1143000"/>
          </a:xfrm>
        </p:spPr>
        <p:txBody>
          <a:bodyPr>
            <a:normAutofit/>
          </a:bodyPr>
          <a:lstStyle/>
          <a:p>
            <a:r>
              <a:rPr lang="ru-RU" dirty="0">
                <a:solidFill>
                  <a:schemeClr val="accent4">
                    <a:lumMod val="50000"/>
                  </a:schemeClr>
                </a:solidFill>
                <a:latin typeface="Arial" panose="020B0604020202020204" pitchFamily="34" charset="0"/>
                <a:cs typeface="Arial" panose="020B0604020202020204" pitchFamily="34" charset="0"/>
              </a:rPr>
              <a:t>Учредительные документы ОДО</a:t>
            </a:r>
            <a:r>
              <a:rPr lang="ru-RU" dirty="0"/>
              <a:t/>
            </a:r>
            <a:br>
              <a:rPr lang="ru-RU" dirty="0"/>
            </a:br>
            <a:endParaRPr lang="ru-RU" dirty="0"/>
          </a:p>
        </p:txBody>
      </p:sp>
      <p:sp>
        <p:nvSpPr>
          <p:cNvPr id="3" name="Прямоугольник 2"/>
          <p:cNvSpPr/>
          <p:nvPr/>
        </p:nvSpPr>
        <p:spPr>
          <a:xfrm>
            <a:off x="539552" y="1876471"/>
            <a:ext cx="4248472" cy="4524315"/>
          </a:xfrm>
          <a:prstGeom prst="rect">
            <a:avLst/>
          </a:prstGeom>
        </p:spPr>
        <p:txBody>
          <a:bodyPr wrap="square">
            <a:spAutoFit/>
          </a:bodyPr>
          <a:lstStyle/>
          <a:p>
            <a:r>
              <a:rPr lang="ru-RU" sz="2400" dirty="0">
                <a:latin typeface="Arial" panose="020B0604020202020204" pitchFamily="34" charset="0"/>
                <a:cs typeface="Arial" panose="020B0604020202020204" pitchFamily="34" charset="0"/>
              </a:rPr>
              <a:t>Учредительными документами Общества с дополнительной ответственностью, являются Устав и учредительный договор. </a:t>
            </a:r>
            <a:endParaRPr lang="ru-RU" sz="24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В </a:t>
            </a:r>
            <a:r>
              <a:rPr lang="ru-RU" sz="2400" dirty="0">
                <a:latin typeface="Arial" panose="020B0604020202020204" pitchFamily="34" charset="0"/>
                <a:cs typeface="Arial" panose="020B0604020202020204" pitchFamily="34" charset="0"/>
              </a:rPr>
              <a:t>случае если в Обществе только один участник, то учредительными документами являются Устав и Решение </a:t>
            </a:r>
            <a:r>
              <a:rPr lang="ru-RU" sz="2400" dirty="0" smtClean="0">
                <a:latin typeface="Arial" panose="020B0604020202020204" pitchFamily="34" charset="0"/>
                <a:cs typeface="Arial" panose="020B0604020202020204" pitchFamily="34" charset="0"/>
              </a:rPr>
              <a:t>Учредителя.</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2564903"/>
            <a:ext cx="3672408" cy="262314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24309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8064896" cy="5262979"/>
          </a:xfrm>
          <a:prstGeom prst="rect">
            <a:avLst/>
          </a:prstGeom>
        </p:spPr>
        <p:txBody>
          <a:bodyPr wrap="square">
            <a:spAutoFit/>
          </a:bodyPr>
          <a:lstStyle/>
          <a:p>
            <a:r>
              <a:rPr lang="ru-RU" sz="2400" dirty="0">
                <a:latin typeface="Arial" panose="020B0604020202020204" pitchFamily="34" charset="0"/>
                <a:cs typeface="Arial" panose="020B0604020202020204" pitchFamily="34" charset="0"/>
              </a:rPr>
              <a:t>В учредительном договоре должно присутствовать </a:t>
            </a:r>
          </a:p>
          <a:p>
            <a:endParaRPr lang="ru-RU"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состав учредителей (участников) общества</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размер уставного капитала общества и размер доли каждого из учредителей (участников) общества</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размер и состав вкладов, порядок и сроки их внесения в уставный капитал общества при его учреждении</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ответственность учредителей (участников) общества за нарушение обязанности по внесению вкладов</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условия и порядок распределения между учредителями (участниками) общества прибыли</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состав органов общества</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порядок выхода участников общества из общества.</a:t>
            </a:r>
          </a:p>
        </p:txBody>
      </p:sp>
    </p:spTree>
    <p:extLst>
      <p:ext uri="{BB962C8B-B14F-4D97-AF65-F5344CB8AC3E}">
        <p14:creationId xmlns:p14="http://schemas.microsoft.com/office/powerpoint/2010/main" val="321886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7931224" cy="1143000"/>
          </a:xfrm>
        </p:spPr>
        <p:txBody>
          <a:bodyPr>
            <a:normAutofit/>
          </a:bodyPr>
          <a:lstStyle/>
          <a:p>
            <a:r>
              <a:rPr lang="ru-RU" dirty="0">
                <a:solidFill>
                  <a:schemeClr val="accent4">
                    <a:lumMod val="50000"/>
                  </a:schemeClr>
                </a:solidFill>
                <a:latin typeface="Arial" panose="020B0604020202020204" pitchFamily="34" charset="0"/>
                <a:cs typeface="Arial" panose="020B0604020202020204" pitchFamily="34" charset="0"/>
              </a:rPr>
              <a:t>Права и обязанности участников ОДО</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204864"/>
            <a:ext cx="4762500" cy="381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711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907" y="332655"/>
            <a:ext cx="8244408" cy="3785652"/>
          </a:xfrm>
          <a:prstGeom prst="rect">
            <a:avLst/>
          </a:prstGeom>
        </p:spPr>
        <p:txBody>
          <a:bodyPr wrap="square">
            <a:spAutoFit/>
          </a:bodyPr>
          <a:lstStyle/>
          <a:p>
            <a:r>
              <a:rPr lang="ru-RU" sz="2400" dirty="0">
                <a:latin typeface="Arial" panose="020B0604020202020204" pitchFamily="34" charset="0"/>
                <a:cs typeface="Arial" panose="020B0604020202020204" pitchFamily="34" charset="0"/>
              </a:rPr>
              <a:t>Участник ОДО вправе</a:t>
            </a:r>
            <a:r>
              <a:rPr lang="ru-RU" sz="2400" dirty="0" smtClean="0">
                <a:latin typeface="Arial" panose="020B0604020202020204" pitchFamily="34" charset="0"/>
                <a:cs typeface="Arial" panose="020B0604020202020204" pitchFamily="34" charset="0"/>
              </a:rPr>
              <a:t>:</a:t>
            </a:r>
          </a:p>
          <a:p>
            <a:endParaRPr lang="ru-RU"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участвовать в управлении делами общества в порядке, установленном ФЗ и учредительными документами общества;</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получать информацию о деятельности общества и знакомиться с его бухгалтерскими книгами и иной документацией в установленном его учредительными документами порядке;</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принимать участие в распределении прибыли</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4118307"/>
            <a:ext cx="3918012" cy="2612008"/>
          </a:xfrm>
          <a:prstGeom prst="rect">
            <a:avLst/>
          </a:prstGeom>
        </p:spPr>
      </p:pic>
    </p:spTree>
    <p:extLst>
      <p:ext uri="{BB962C8B-B14F-4D97-AF65-F5344CB8AC3E}">
        <p14:creationId xmlns:p14="http://schemas.microsoft.com/office/powerpoint/2010/main" val="407128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052736"/>
            <a:ext cx="7632848" cy="4524315"/>
          </a:xfrm>
          <a:prstGeom prst="rect">
            <a:avLst/>
          </a:prstGeom>
        </p:spPr>
        <p:txBody>
          <a:bodyPr wrap="square">
            <a:spAutoFit/>
          </a:bodyPr>
          <a:lstStyle/>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продать или иным образом уступить свою долю в уставном капитале общества либо ее часть одному или нескольким участникам данного общества в порядке, предусмотренном Законом и уставом общества;</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в любое время выйти из общества независимо от согласия других его участников;</a:t>
            </a:r>
          </a:p>
          <a:p>
            <a:pPr marL="285750" indent="-285750">
              <a:buFont typeface="Wingdings" panose="05000000000000000000" pitchFamily="2" charset="2"/>
              <a:buChar char="ü"/>
            </a:pPr>
            <a:r>
              <a:rPr lang="ru-RU" sz="2400" dirty="0">
                <a:latin typeface="Arial" panose="020B0604020202020204" pitchFamily="34" charset="0"/>
                <a:cs typeface="Arial" panose="020B0604020202020204" pitchFamily="34" charset="0"/>
              </a:rPr>
              <a:t>получить в случае ликвидации общества часть имущества, оставшегося после расчетов с кредиторами, или его стоимость. Устав ОДО может предусматривать и иные права  принадлежащие участнику общества.</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335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4464496" cy="4893647"/>
          </a:xfrm>
          <a:prstGeom prst="rect">
            <a:avLst/>
          </a:prstGeom>
        </p:spPr>
        <p:txBody>
          <a:bodyPr wrap="square">
            <a:spAutoFit/>
          </a:bodyPr>
          <a:lstStyle/>
          <a:p>
            <a:r>
              <a:rPr lang="ru-RU" sz="2400" dirty="0">
                <a:latin typeface="Arial" panose="020B0604020202020204" pitchFamily="34" charset="0"/>
                <a:cs typeface="Arial" panose="020B0604020202020204" pitchFamily="34" charset="0"/>
              </a:rPr>
              <a:t>Участник ОДО обязан</a:t>
            </a:r>
            <a:r>
              <a:rPr lang="ru-RU" sz="2400" dirty="0" smtClean="0">
                <a:latin typeface="Arial" panose="020B0604020202020204" pitchFamily="34" charset="0"/>
                <a:cs typeface="Arial" panose="020B0604020202020204" pitchFamily="34" charset="0"/>
              </a:rPr>
              <a:t>:</a:t>
            </a:r>
          </a:p>
          <a:p>
            <a:endParaRPr lang="ru-RU"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a:latin typeface="Arial" panose="020B0604020202020204" pitchFamily="34" charset="0"/>
                <a:cs typeface="Arial" panose="020B0604020202020204" pitchFamily="34" charset="0"/>
              </a:rPr>
              <a:t>вносить вклады в порядке, в размерах, в составе и в сроки, которые предусмотрены Законом и учредительными документами общества;</a:t>
            </a:r>
          </a:p>
          <a:p>
            <a:pPr marL="342900" indent="-342900">
              <a:buFont typeface="Wingdings" panose="05000000000000000000" pitchFamily="2" charset="2"/>
              <a:buChar char="ü"/>
            </a:pPr>
            <a:r>
              <a:rPr lang="ru-RU" sz="2400" dirty="0">
                <a:latin typeface="Arial" panose="020B0604020202020204" pitchFamily="34" charset="0"/>
                <a:cs typeface="Arial" panose="020B0604020202020204" pitchFamily="34" charset="0"/>
              </a:rPr>
              <a:t>не разглашать конфиденциальную информацию о деятельности общества</a:t>
            </a:r>
            <a:r>
              <a:rPr lang="ru-RU" sz="2400" dirty="0" smtClean="0">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latin typeface="Arial" panose="020B0604020202020204" pitchFamily="34" charset="0"/>
              <a:cs typeface="Arial" panose="020B0604020202020204" pitchFamily="34" charset="0"/>
            </a:endParaRPr>
          </a:p>
        </p:txBody>
      </p:sp>
      <p:sp>
        <p:nvSpPr>
          <p:cNvPr id="3" name="Прямоугольник 2"/>
          <p:cNvSpPr/>
          <p:nvPr/>
        </p:nvSpPr>
        <p:spPr>
          <a:xfrm>
            <a:off x="395536" y="5226303"/>
            <a:ext cx="7848872" cy="830997"/>
          </a:xfrm>
          <a:prstGeom prst="rect">
            <a:avLst/>
          </a:prstGeom>
        </p:spPr>
        <p:txBody>
          <a:bodyPr wrap="square">
            <a:spAutoFit/>
          </a:bodyPr>
          <a:lstStyle/>
          <a:p>
            <a:r>
              <a:rPr lang="ru-RU" sz="2400" dirty="0">
                <a:latin typeface="Arial" panose="020B0604020202020204" pitchFamily="34" charset="0"/>
                <a:cs typeface="Arial" panose="020B0604020202020204" pitchFamily="34" charset="0"/>
              </a:rPr>
              <a:t>Устав ОДО может предусматривать и иные обязанности, возложенные на участника общества.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9420" y="548680"/>
            <a:ext cx="3747104" cy="2996952"/>
          </a:xfrm>
          <a:prstGeom prst="rect">
            <a:avLst/>
          </a:prstGeom>
        </p:spPr>
      </p:pic>
    </p:spTree>
    <p:extLst>
      <p:ext uri="{BB962C8B-B14F-4D97-AF65-F5344CB8AC3E}">
        <p14:creationId xmlns:p14="http://schemas.microsoft.com/office/powerpoint/2010/main" val="44334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71400"/>
            <a:ext cx="8229600" cy="1143000"/>
          </a:xfrm>
        </p:spPr>
        <p:txBody>
          <a:bodyPr/>
          <a:lstStyle/>
          <a:p>
            <a:r>
              <a:rPr lang="ru-RU" dirty="0" smtClean="0">
                <a:solidFill>
                  <a:schemeClr val="accent4">
                    <a:lumMod val="50000"/>
                  </a:schemeClr>
                </a:solidFill>
              </a:rPr>
              <a:t>Вывод</a:t>
            </a:r>
            <a:endParaRPr lang="ru-RU" dirty="0">
              <a:solidFill>
                <a:schemeClr val="accent4">
                  <a:lumMod val="50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171948"/>
            <a:ext cx="2506473" cy="470898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Lst>
        </p:spPr>
      </p:pic>
      <p:sp>
        <p:nvSpPr>
          <p:cNvPr id="3" name="Прямоугольник 2"/>
          <p:cNvSpPr/>
          <p:nvPr/>
        </p:nvSpPr>
        <p:spPr>
          <a:xfrm>
            <a:off x="542465" y="1168291"/>
            <a:ext cx="4824536" cy="4708981"/>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Общество с дополнительной ответственностью — одна из редких форм ведения предпринимательства в Российской Федерации. </a:t>
            </a:r>
            <a:endParaRPr lang="ru-RU" sz="2000" dirty="0" smtClean="0">
              <a:latin typeface="Arial" panose="020B0604020202020204" pitchFamily="34" charset="0"/>
              <a:cs typeface="Arial" panose="020B0604020202020204" pitchFamily="34" charset="0"/>
            </a:endParaRPr>
          </a:p>
          <a:p>
            <a:r>
              <a:rPr lang="ru-RU" sz="2000" dirty="0" smtClean="0">
                <a:latin typeface="Arial" panose="020B0604020202020204" pitchFamily="34" charset="0"/>
                <a:cs typeface="Arial" panose="020B0604020202020204" pitchFamily="34" charset="0"/>
              </a:rPr>
              <a:t>При </a:t>
            </a:r>
            <a:r>
              <a:rPr lang="ru-RU" sz="2000" dirty="0">
                <a:latin typeface="Arial" panose="020B0604020202020204" pitchFamily="34" charset="0"/>
                <a:cs typeface="Arial" panose="020B0604020202020204" pitchFamily="34" charset="0"/>
              </a:rPr>
              <a:t>относительно небольших затратах на его создание, и относительно простой отчетностью — эта организационно-правовая форма является неинтересной большинству предпринимателей, в связи с дополнительной ответственностью личным имуществом. </a:t>
            </a:r>
            <a:endParaRPr lang="ru-RU" sz="2000" dirty="0" smtClean="0">
              <a:latin typeface="Arial" panose="020B0604020202020204" pitchFamily="34" charset="0"/>
              <a:cs typeface="Arial" panose="020B0604020202020204" pitchFamily="34" charset="0"/>
            </a:endParaRPr>
          </a:p>
          <a:p>
            <a:r>
              <a:rPr lang="ru-RU" sz="2000" dirty="0" smtClean="0">
                <a:latin typeface="Arial" panose="020B0604020202020204" pitchFamily="34" charset="0"/>
                <a:cs typeface="Arial" panose="020B0604020202020204" pitchFamily="34" charset="0"/>
              </a:rPr>
              <a:t>В </a:t>
            </a:r>
            <a:r>
              <a:rPr lang="ru-RU" sz="2000" dirty="0">
                <a:latin typeface="Arial" panose="020B0604020202020204" pitchFamily="34" charset="0"/>
                <a:cs typeface="Arial" panose="020B0604020202020204" pitchFamily="34" charset="0"/>
              </a:rPr>
              <a:t>этом смысле она чем-то напоминает статус индивидуального предпринимателя, только хуже.</a:t>
            </a:r>
          </a:p>
        </p:txBody>
      </p:sp>
    </p:spTree>
    <p:extLst>
      <p:ext uri="{BB962C8B-B14F-4D97-AF65-F5344CB8AC3E}">
        <p14:creationId xmlns:p14="http://schemas.microsoft.com/office/powerpoint/2010/main" val="110458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5488" y="404664"/>
            <a:ext cx="7467600" cy="1143000"/>
          </a:xfrm>
        </p:spPr>
        <p:txBody>
          <a:bodyPr/>
          <a:lstStyle/>
          <a:p>
            <a:r>
              <a:rPr lang="ru-RU" dirty="0" smtClean="0">
                <a:solidFill>
                  <a:schemeClr val="accent4">
                    <a:lumMod val="50000"/>
                  </a:schemeClr>
                </a:solidFill>
              </a:rPr>
              <a:t>Список используемых источников:</a:t>
            </a:r>
            <a:endParaRPr lang="ru-RU" dirty="0">
              <a:solidFill>
                <a:schemeClr val="accent4">
                  <a:lumMod val="50000"/>
                </a:schemeClr>
              </a:solidFill>
            </a:endParaRPr>
          </a:p>
        </p:txBody>
      </p:sp>
      <p:sp>
        <p:nvSpPr>
          <p:cNvPr id="3" name="Прямоугольник 2"/>
          <p:cNvSpPr/>
          <p:nvPr/>
        </p:nvSpPr>
        <p:spPr>
          <a:xfrm>
            <a:off x="755576" y="2019448"/>
            <a:ext cx="7488832" cy="707886"/>
          </a:xfrm>
          <a:prstGeom prst="rect">
            <a:avLst/>
          </a:prstGeom>
        </p:spPr>
        <p:txBody>
          <a:bodyPr wrap="square">
            <a:spAutoFit/>
          </a:bodyPr>
          <a:lstStyle/>
          <a:p>
            <a:pPr marL="285750" indent="-285750">
              <a:buFont typeface="Wingdings" panose="05000000000000000000" pitchFamily="2" charset="2"/>
              <a:buChar char="ü"/>
            </a:pPr>
            <a:r>
              <a:rPr lang="ru-RU" sz="2000" dirty="0"/>
              <a:t>Информационно-юридический </a:t>
            </a:r>
            <a:r>
              <a:rPr lang="ru-RU" sz="2000" dirty="0" smtClean="0"/>
              <a:t>портал  </a:t>
            </a:r>
            <a:r>
              <a:rPr lang="en-US" sz="2000" dirty="0" smtClean="0"/>
              <a:t>URL</a:t>
            </a:r>
            <a:r>
              <a:rPr lang="en-US" sz="2000" dirty="0"/>
              <a:t>:/http://www.flexa.ru/</a:t>
            </a:r>
            <a:endParaRPr lang="ru-RU" sz="2000" dirty="0"/>
          </a:p>
        </p:txBody>
      </p:sp>
    </p:spTree>
    <p:extLst>
      <p:ext uri="{BB962C8B-B14F-4D97-AF65-F5344CB8AC3E}">
        <p14:creationId xmlns:p14="http://schemas.microsoft.com/office/powerpoint/2010/main" val="190117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448" y="0"/>
            <a:ext cx="7467600" cy="1143000"/>
          </a:xfrm>
        </p:spPr>
        <p:txBody>
          <a:bodyPr>
            <a:normAutofit/>
          </a:bodyPr>
          <a:lstStyle/>
          <a:p>
            <a:r>
              <a:rPr lang="ru-RU" sz="3200" dirty="0" smtClean="0">
                <a:solidFill>
                  <a:schemeClr val="accent4">
                    <a:lumMod val="50000"/>
                  </a:schemeClr>
                </a:solidFill>
                <a:latin typeface="Arial" panose="020B0604020202020204" pitchFamily="34" charset="0"/>
                <a:cs typeface="Arial" panose="020B0604020202020204" pitchFamily="34" charset="0"/>
              </a:rPr>
              <a:t>Содержание</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p:txBody>
      </p:sp>
      <p:sp>
        <p:nvSpPr>
          <p:cNvPr id="3" name="Объект 2"/>
          <p:cNvSpPr>
            <a:spLocks noGrp="1"/>
          </p:cNvSpPr>
          <p:nvPr>
            <p:ph sz="quarter" idx="1"/>
          </p:nvPr>
        </p:nvSpPr>
        <p:spPr>
          <a:xfrm>
            <a:off x="323528" y="1484784"/>
            <a:ext cx="4968552" cy="4968552"/>
          </a:xfrm>
        </p:spPr>
        <p:txBody>
          <a:bodyPr>
            <a:normAutofit/>
          </a:bodyPr>
          <a:lstStyle/>
          <a:p>
            <a:r>
              <a:rPr lang="ru-RU" sz="2400" dirty="0">
                <a:latin typeface="Arial" panose="020B0604020202020204" pitchFamily="34" charset="0"/>
                <a:cs typeface="Arial" panose="020B0604020202020204" pitchFamily="34" charset="0"/>
              </a:rPr>
              <a:t>Понятие общества с </a:t>
            </a:r>
            <a:r>
              <a:rPr lang="ru-RU" sz="2400" dirty="0" smtClean="0">
                <a:latin typeface="Arial" panose="020B0604020202020204" pitchFamily="34" charset="0"/>
                <a:cs typeface="Arial" panose="020B0604020202020204" pitchFamily="34" charset="0"/>
              </a:rPr>
              <a:t>дополнительной ответственностью </a:t>
            </a:r>
            <a:r>
              <a:rPr lang="ru-RU" sz="2400" dirty="0">
                <a:latin typeface="Arial" panose="020B0604020202020204" pitchFamily="34" charset="0"/>
                <a:cs typeface="Arial" panose="020B0604020202020204" pitchFamily="34" charset="0"/>
              </a:rPr>
              <a:t>и его </a:t>
            </a:r>
            <a:r>
              <a:rPr lang="ru-RU" sz="2400" dirty="0" smtClean="0">
                <a:latin typeface="Arial" panose="020B0604020202020204" pitchFamily="34" charset="0"/>
                <a:cs typeface="Arial" panose="020B0604020202020204" pitchFamily="34" charset="0"/>
              </a:rPr>
              <a:t>участники.</a:t>
            </a:r>
          </a:p>
          <a:p>
            <a:r>
              <a:rPr lang="ru-RU" sz="2400" dirty="0" smtClean="0">
                <a:latin typeface="Arial" panose="020B0604020202020204" pitchFamily="34" charset="0"/>
                <a:cs typeface="Arial" panose="020B0604020202020204" pitchFamily="34" charset="0"/>
              </a:rPr>
              <a:t>Цель </a:t>
            </a:r>
            <a:r>
              <a:rPr lang="ru-RU" sz="2400" dirty="0">
                <a:latin typeface="Arial" panose="020B0604020202020204" pitchFamily="34" charset="0"/>
                <a:cs typeface="Arial" panose="020B0604020202020204" pitchFamily="34" charset="0"/>
              </a:rPr>
              <a:t>создания </a:t>
            </a:r>
            <a:r>
              <a:rPr lang="ru-RU" sz="2400" dirty="0" smtClean="0">
                <a:latin typeface="Arial" panose="020B0604020202020204" pitchFamily="34" charset="0"/>
                <a:cs typeface="Arial" panose="020B0604020202020204" pitchFamily="34" charset="0"/>
              </a:rPr>
              <a:t>ОДО</a:t>
            </a:r>
          </a:p>
          <a:p>
            <a:r>
              <a:rPr lang="ru-RU" sz="2400" dirty="0">
                <a:latin typeface="Arial" panose="020B0604020202020204" pitchFamily="34" charset="0"/>
                <a:cs typeface="Arial" panose="020B0604020202020204" pitchFamily="34" charset="0"/>
              </a:rPr>
              <a:t>Органы управления </a:t>
            </a:r>
            <a:r>
              <a:rPr lang="ru-RU" sz="2400" dirty="0" smtClean="0">
                <a:latin typeface="Arial" panose="020B0604020202020204" pitchFamily="34" charset="0"/>
                <a:cs typeface="Arial" panose="020B0604020202020204" pitchFamily="34" charset="0"/>
              </a:rPr>
              <a:t>ОДО</a:t>
            </a:r>
          </a:p>
          <a:p>
            <a:r>
              <a:rPr lang="ru-RU" sz="2400" dirty="0">
                <a:latin typeface="Arial" panose="020B0604020202020204" pitchFamily="34" charset="0"/>
                <a:cs typeface="Arial" panose="020B0604020202020204" pitchFamily="34" charset="0"/>
              </a:rPr>
              <a:t>Учредительные документы </a:t>
            </a:r>
            <a:r>
              <a:rPr lang="ru-RU" sz="2400" dirty="0" smtClean="0">
                <a:latin typeface="Arial" panose="020B0604020202020204" pitchFamily="34" charset="0"/>
                <a:cs typeface="Arial" panose="020B0604020202020204" pitchFamily="34" charset="0"/>
              </a:rPr>
              <a:t>ОДО</a:t>
            </a:r>
          </a:p>
          <a:p>
            <a:r>
              <a:rPr lang="ru-RU" sz="2400" dirty="0">
                <a:latin typeface="Arial" panose="020B0604020202020204" pitchFamily="34" charset="0"/>
                <a:cs typeface="Arial" panose="020B0604020202020204" pitchFamily="34" charset="0"/>
              </a:rPr>
              <a:t>Права и </a:t>
            </a:r>
            <a:r>
              <a:rPr lang="ru-RU" sz="2400" dirty="0" smtClean="0">
                <a:latin typeface="Arial" panose="020B0604020202020204" pitchFamily="34" charset="0"/>
                <a:cs typeface="Arial" panose="020B0604020202020204" pitchFamily="34" charset="0"/>
              </a:rPr>
              <a:t>обязанности </a:t>
            </a:r>
            <a:r>
              <a:rPr lang="ru-RU" sz="2400" dirty="0">
                <a:latin typeface="Arial" panose="020B0604020202020204" pitchFamily="34" charset="0"/>
                <a:cs typeface="Arial" panose="020B0604020202020204" pitchFamily="34" charset="0"/>
              </a:rPr>
              <a:t>участников ОДО</a:t>
            </a:r>
          </a:p>
          <a:p>
            <a:r>
              <a:rPr lang="ru-RU" sz="2400" dirty="0" smtClean="0">
                <a:latin typeface="Arial" panose="020B0604020202020204" pitchFamily="34" charset="0"/>
                <a:cs typeface="Arial" panose="020B0604020202020204" pitchFamily="34" charset="0"/>
              </a:rPr>
              <a:t>Вывод</a:t>
            </a:r>
            <a:endParaRPr lang="ru-RU" sz="2400"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000597"/>
            <a:ext cx="2708700" cy="31557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2730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764704"/>
            <a:ext cx="7776864" cy="1143000"/>
          </a:xfrm>
        </p:spPr>
        <p:txBody>
          <a:bodyPr>
            <a:normAutofit/>
          </a:bodyPr>
          <a:lstStyle/>
          <a:p>
            <a:r>
              <a:rPr lang="ru-RU" dirty="0">
                <a:solidFill>
                  <a:schemeClr val="accent4">
                    <a:lumMod val="50000"/>
                  </a:schemeClr>
                </a:solidFill>
                <a:latin typeface="Arial" panose="020B0604020202020204" pitchFamily="34" charset="0"/>
                <a:cs typeface="Arial" panose="020B0604020202020204" pitchFamily="34" charset="0"/>
              </a:rPr>
              <a:t>Понятие общества с дополнительной ответственностью и его участники.</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0475" y="2492896"/>
            <a:ext cx="4704523" cy="35283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1150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766" y="908720"/>
            <a:ext cx="6654311" cy="496855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75884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4107" y="1052736"/>
            <a:ext cx="6552728" cy="4647426"/>
          </a:xfrm>
          <a:prstGeom prst="rect">
            <a:avLst/>
          </a:prstGeom>
        </p:spPr>
        <p:txBody>
          <a:bodyPr wrap="square">
            <a:spAutoFit/>
          </a:bodyPr>
          <a:lstStyle/>
          <a:p>
            <a:r>
              <a:rPr lang="ru-RU" sz="2800" dirty="0">
                <a:latin typeface="Arial" panose="020B0604020202020204" pitchFamily="34" charset="0"/>
                <a:cs typeface="Arial" panose="020B0604020202020204" pitchFamily="34" charset="0"/>
              </a:rPr>
              <a:t>Обществом с дополнительной ответственностью </a:t>
            </a:r>
            <a:r>
              <a:rPr lang="ru-RU" sz="2400" dirty="0">
                <a:latin typeface="Arial" panose="020B0604020202020204" pitchFamily="34" charset="0"/>
                <a:cs typeface="Arial" panose="020B0604020202020204" pitchFamily="34" charset="0"/>
              </a:rPr>
              <a:t>является учрежденное одним или несколькими лицами хозяйственное общество, уставный капитал которого разделен на доли определенных учредительными документами размеров при этом участники ОДО солидарно несут субсидиарную ответственность по его обязательствам своим имуществом в одинаковом для всех кратном размере к стоимости их вкладов, определяемом учредительными документами общества.</a:t>
            </a:r>
          </a:p>
        </p:txBody>
      </p:sp>
    </p:spTree>
    <p:extLst>
      <p:ext uri="{BB962C8B-B14F-4D97-AF65-F5344CB8AC3E}">
        <p14:creationId xmlns:p14="http://schemas.microsoft.com/office/powerpoint/2010/main" val="1830478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8881" y="980728"/>
            <a:ext cx="4032448" cy="4832092"/>
          </a:xfrm>
          <a:prstGeom prst="rect">
            <a:avLst/>
          </a:prstGeom>
        </p:spPr>
        <p:txBody>
          <a:bodyPr wrap="square">
            <a:spAutoFit/>
          </a:bodyPr>
          <a:lstStyle/>
          <a:p>
            <a:r>
              <a:rPr lang="ru-RU" sz="2800" dirty="0">
                <a:latin typeface="Arial" panose="020B0604020202020204" pitchFamily="34" charset="0"/>
                <a:cs typeface="Arial" panose="020B0604020202020204" pitchFamily="34" charset="0"/>
              </a:rPr>
              <a:t>Участниками могут быть дееспособные российские и иностранные граждане (а также лица не имеющие гражданства) и юридические лица. Количество участников может быть от 1 до 10.</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163213"/>
            <a:ext cx="3099459" cy="486563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1944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5776" y="295494"/>
            <a:ext cx="7467600" cy="1143000"/>
          </a:xfrm>
        </p:spPr>
        <p:txBody>
          <a:bodyPr/>
          <a:lstStyle/>
          <a:p>
            <a:r>
              <a:rPr lang="ru-RU" sz="3200"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Цель создания ОДО</a:t>
            </a: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dirty="0">
              <a:solidFill>
                <a:schemeClr val="accent4">
                  <a:lumMod val="75000"/>
                </a:schemeClr>
              </a:solidFill>
              <a:effectLst>
                <a:outerShdw blurRad="38100" dist="38100" dir="2700000" algn="tl">
                  <a:srgbClr val="000000">
                    <a:alpha val="43137"/>
                  </a:srgbClr>
                </a:outerShdw>
              </a:effectLst>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438494"/>
            <a:ext cx="5521281" cy="43871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2467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20688"/>
            <a:ext cx="7056784" cy="5262979"/>
          </a:xfrm>
          <a:prstGeom prst="rect">
            <a:avLst/>
          </a:prstGeom>
        </p:spPr>
        <p:txBody>
          <a:bodyPr wrap="square">
            <a:spAutoFit/>
          </a:bodyPr>
          <a:lstStyle/>
          <a:p>
            <a:pPr algn="ctr"/>
            <a:endParaRPr lang="ru-RU" sz="2800" dirty="0">
              <a:latin typeface="Arial" panose="020B0604020202020204" pitchFamily="34" charset="0"/>
              <a:cs typeface="Arial" panose="020B0604020202020204" pitchFamily="34" charset="0"/>
            </a:endParaRPr>
          </a:p>
          <a:p>
            <a:r>
              <a:rPr lang="ru-RU" sz="2800" dirty="0">
                <a:latin typeface="Arial" panose="020B0604020202020204" pitchFamily="34" charset="0"/>
                <a:cs typeface="Arial" panose="020B0604020202020204" pitchFamily="34" charset="0"/>
              </a:rPr>
              <a:t>Общество с дополнительной ответственностью, создается, с целью получения прибыли и может заниматься любой не запрещенной законом деятельностью. </a:t>
            </a:r>
            <a:endParaRPr lang="ru-RU" sz="2800" dirty="0" smtClean="0">
              <a:latin typeface="Arial" panose="020B0604020202020204" pitchFamily="34" charset="0"/>
              <a:cs typeface="Arial" panose="020B0604020202020204" pitchFamily="34" charset="0"/>
            </a:endParaRPr>
          </a:p>
          <a:p>
            <a:r>
              <a:rPr lang="ru-RU" sz="2800" dirty="0" smtClean="0">
                <a:latin typeface="Arial" panose="020B0604020202020204" pitchFamily="34" charset="0"/>
                <a:cs typeface="Arial" panose="020B0604020202020204" pitchFamily="34" charset="0"/>
              </a:rPr>
              <a:t>При </a:t>
            </a:r>
            <a:r>
              <a:rPr lang="ru-RU" sz="2800" dirty="0">
                <a:latin typeface="Arial" panose="020B0604020202020204" pitchFamily="34" charset="0"/>
                <a:cs typeface="Arial" panose="020B0604020202020204" pitchFamily="34" charset="0"/>
              </a:rPr>
              <a:t>этом, для определенных видов деятельности необходимо получение специального </a:t>
            </a:r>
            <a:r>
              <a:rPr lang="ru-RU" sz="2800" dirty="0" smtClean="0">
                <a:latin typeface="Arial" panose="020B0604020202020204" pitchFamily="34" charset="0"/>
                <a:cs typeface="Arial" panose="020B0604020202020204" pitchFamily="34" charset="0"/>
              </a:rPr>
              <a:t>разрешения. </a:t>
            </a:r>
          </a:p>
          <a:p>
            <a:r>
              <a:rPr lang="ru-RU" sz="2800" dirty="0" smtClean="0">
                <a:latin typeface="Arial" panose="020B0604020202020204" pitchFamily="34" charset="0"/>
                <a:cs typeface="Arial" panose="020B0604020202020204" pitchFamily="34" charset="0"/>
              </a:rPr>
              <a:t>Срок </a:t>
            </a:r>
            <a:r>
              <a:rPr lang="ru-RU" sz="2800" dirty="0">
                <a:latin typeface="Arial" panose="020B0604020202020204" pitchFamily="34" charset="0"/>
                <a:cs typeface="Arial" panose="020B0604020202020204" pitchFamily="34" charset="0"/>
              </a:rPr>
              <a:t>деятельности — не ограничен, если иное не установлено Уставом Общества.</a:t>
            </a:r>
          </a:p>
        </p:txBody>
      </p:sp>
    </p:spTree>
    <p:extLst>
      <p:ext uri="{BB962C8B-B14F-4D97-AF65-F5344CB8AC3E}">
        <p14:creationId xmlns:p14="http://schemas.microsoft.com/office/powerpoint/2010/main" val="708408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467600" cy="1143000"/>
          </a:xfrm>
        </p:spPr>
        <p:txBody>
          <a:bodyPr/>
          <a:lstStyle/>
          <a:p>
            <a:r>
              <a:rPr lang="ru-RU" dirty="0">
                <a:solidFill>
                  <a:schemeClr val="accent4">
                    <a:lumMod val="50000"/>
                  </a:schemeClr>
                </a:solidFill>
              </a:rPr>
              <a:t>Органы управления ОДО</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112" y="1412776"/>
            <a:ext cx="6696744" cy="502255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8924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Другая 2">
      <a:dk1>
        <a:sysClr val="windowText" lastClr="000000"/>
      </a:dk1>
      <a:lt1>
        <a:sysClr val="window" lastClr="FFFFFF"/>
      </a:lt1>
      <a:dk2>
        <a:srgbClr val="E0E0E0"/>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TotalTime>
  <Words>612</Words>
  <Application>Microsoft Office PowerPoint</Application>
  <PresentationFormat>Экран (4:3)</PresentationFormat>
  <Paragraphs>57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Эркер</vt:lpstr>
      <vt:lpstr>Тема : Общество с дополнительной ответственностью</vt:lpstr>
      <vt:lpstr>Содержание:</vt:lpstr>
      <vt:lpstr>Понятие общества с дополнительной ответственностью и его участники.</vt:lpstr>
      <vt:lpstr>Презентация PowerPoint</vt:lpstr>
      <vt:lpstr>Презентация PowerPoint</vt:lpstr>
      <vt:lpstr>Презентация PowerPoint</vt:lpstr>
      <vt:lpstr>Цель создания ОДО </vt:lpstr>
      <vt:lpstr>Презентация PowerPoint</vt:lpstr>
      <vt:lpstr>Органы управления ОДО</vt:lpstr>
      <vt:lpstr>Презентация PowerPoint</vt:lpstr>
      <vt:lpstr>Учредительные документы ОДО </vt:lpstr>
      <vt:lpstr>Презентация PowerPoint</vt:lpstr>
      <vt:lpstr>Права и обязанности участников ОДО</vt:lpstr>
      <vt:lpstr>Презентация PowerPoint</vt:lpstr>
      <vt:lpstr>Презентация PowerPoint</vt:lpstr>
      <vt:lpstr>Презентация PowerPoint</vt:lpstr>
      <vt:lpstr>Вывод</vt:lpstr>
      <vt:lpstr>Список используемых источников: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Общество с дополнительной ответственностью</dc:title>
  <dc:creator>Anna</dc:creator>
  <cp:lastModifiedBy>Anna</cp:lastModifiedBy>
  <cp:revision>9</cp:revision>
  <dcterms:created xsi:type="dcterms:W3CDTF">2014-03-25T17:57:28Z</dcterms:created>
  <dcterms:modified xsi:type="dcterms:W3CDTF">2014-03-30T16:19:03Z</dcterms:modified>
</cp:coreProperties>
</file>