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56" r:id="rId4"/>
    <p:sldId id="257" r:id="rId5"/>
    <p:sldId id="258" r:id="rId6"/>
    <p:sldId id="268" r:id="rId7"/>
    <p:sldId id="269" r:id="rId8"/>
    <p:sldId id="270" r:id="rId9"/>
    <p:sldId id="271" r:id="rId10"/>
    <p:sldId id="259" r:id="rId11"/>
    <p:sldId id="260" r:id="rId12"/>
    <p:sldId id="262" r:id="rId13"/>
    <p:sldId id="263" r:id="rId14"/>
    <p:sldId id="264" r:id="rId15"/>
    <p:sldId id="26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BBE5"/>
    <a:srgbClr val="D4C6D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2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5541"/>
            <a:ext cx="7772400" cy="2808312"/>
          </a:xfrm>
        </p:spPr>
        <p:txBody>
          <a:bodyPr>
            <a:normAutofit fontScale="90000"/>
          </a:bodyPr>
          <a:lstStyle/>
          <a:p>
            <a:pPr marL="0" indent="0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700" dirty="0" smtClean="0"/>
              <a:t>Министерство </a:t>
            </a:r>
            <a:r>
              <a:rPr lang="ru-RU" sz="2700" dirty="0"/>
              <a:t>образования и науки РФ</a:t>
            </a:r>
            <a:br>
              <a:rPr lang="ru-RU" sz="2700" dirty="0"/>
            </a:br>
            <a:r>
              <a:rPr lang="ru-RU" sz="2700" dirty="0"/>
              <a:t>Муниципальное бюджетное образовательное учреждение</a:t>
            </a:r>
            <a:br>
              <a:rPr lang="ru-RU" sz="2700" dirty="0"/>
            </a:br>
            <a:r>
              <a:rPr lang="ru-RU" sz="2700" dirty="0"/>
              <a:t>высшего профессионального образования</a:t>
            </a:r>
            <a:r>
              <a:rPr lang="ru-RU" sz="4900" dirty="0"/>
              <a:t/>
            </a:r>
            <a:br>
              <a:rPr lang="ru-RU" sz="4900" dirty="0"/>
            </a:br>
            <a:r>
              <a:rPr lang="ru-RU" sz="2700" dirty="0" smtClean="0"/>
              <a:t>«Волжский институт экономики, педагогики и права»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Кафедра гражданско-правовых дисциплин</a:t>
            </a:r>
            <a:br>
              <a:rPr lang="ru-RU" sz="2200" dirty="0"/>
            </a:br>
            <a:r>
              <a:rPr lang="ru-RU" sz="2200" dirty="0" smtClean="0"/>
              <a:t>Дисциплина: гражданское право</a:t>
            </a:r>
            <a:br>
              <a:rPr lang="ru-RU" sz="2200" dirty="0" smtClean="0"/>
            </a:br>
            <a:r>
              <a:rPr lang="ru-RU" sz="2700" dirty="0" smtClean="0"/>
              <a:t>Презентация на тему:</a:t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Хозяйственные партнерства</a:t>
            </a:r>
            <a:endParaRPr lang="ru-RU" sz="49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38901" y="3949129"/>
            <a:ext cx="7505099" cy="288032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					Работа выполнена 						студенткой группы 2П</a:t>
            </a: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						</a:t>
            </a:r>
            <a:r>
              <a:rPr lang="ru-RU" sz="2000" dirty="0" err="1" smtClean="0">
                <a:solidFill>
                  <a:schemeClr val="tx1"/>
                </a:solidFill>
              </a:rPr>
              <a:t>Ботвинко</a:t>
            </a:r>
            <a:r>
              <a:rPr lang="ru-RU" sz="2000" dirty="0" smtClean="0">
                <a:solidFill>
                  <a:schemeClr val="tx1"/>
                </a:solidFill>
              </a:rPr>
              <a:t> Валерией 						Евгеньевной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					Проверил: 							преподаватель правовых 						дисциплин </a:t>
            </a:r>
          </a:p>
          <a:p>
            <a:pPr algn="l"/>
            <a:r>
              <a:rPr lang="ru-RU" sz="2000" dirty="0" smtClean="0">
                <a:solidFill>
                  <a:schemeClr val="tx1"/>
                </a:solidFill>
              </a:rPr>
              <a:t>					Косенко Сергей 							Алексеевич</a:t>
            </a:r>
          </a:p>
          <a:p>
            <a:pPr algn="l"/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dirty="0" smtClean="0">
                <a:solidFill>
                  <a:schemeClr val="tx1"/>
                </a:solidFill>
              </a:rPr>
              <a:t>	              2014</a:t>
            </a:r>
          </a:p>
        </p:txBody>
      </p:sp>
    </p:spTree>
    <p:extLst>
      <p:ext uri="{BB962C8B-B14F-4D97-AF65-F5344CB8AC3E}">
        <p14:creationId xmlns:p14="http://schemas.microsoft.com/office/powerpoint/2010/main" xmlns="" val="25947956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Обязательства участников хозяйственного партнерства: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3970784" cy="4709119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Вносить </a:t>
            </a:r>
            <a:r>
              <a:rPr lang="ru-RU" sz="3200" dirty="0"/>
              <a:t>в </a:t>
            </a:r>
            <a:r>
              <a:rPr lang="ru-RU" sz="3200" dirty="0" smtClean="0"/>
              <a:t>складочный капитал </a:t>
            </a:r>
            <a:r>
              <a:rPr lang="ru-RU" sz="3200" dirty="0"/>
              <a:t>свои доли </a:t>
            </a:r>
            <a:r>
              <a:rPr lang="ru-RU" sz="3200" dirty="0" smtClean="0"/>
              <a:t>в </a:t>
            </a:r>
            <a:r>
              <a:rPr lang="ru-RU" sz="3200" dirty="0"/>
              <a:t>размере, порядке и сроках, </a:t>
            </a:r>
            <a:r>
              <a:rPr lang="ru-RU" sz="3200" dirty="0" smtClean="0"/>
              <a:t>   указанных </a:t>
            </a:r>
            <a:r>
              <a:rPr lang="ru-RU" sz="3200" dirty="0"/>
              <a:t>в </a:t>
            </a:r>
            <a:r>
              <a:rPr lang="ru-RU" sz="3200" dirty="0" smtClean="0"/>
              <a:t>соглашении про </a:t>
            </a:r>
            <a:r>
              <a:rPr lang="ru-RU" sz="3200" dirty="0"/>
              <a:t>управление хозяйственным партнерством.</a:t>
            </a:r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07470" y="2691683"/>
            <a:ext cx="4038600" cy="3214805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6304882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67744" y="1988840"/>
            <a:ext cx="4525963" cy="4525963"/>
          </a:xfrm>
          <a:ln w="38100"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dirty="0"/>
              <a:t>Не разглашать конфиденциальные сведения о деятельности организации</a:t>
            </a:r>
          </a:p>
        </p:txBody>
      </p:sp>
    </p:spTree>
    <p:extLst>
      <p:ext uri="{BB962C8B-B14F-4D97-AF65-F5344CB8AC3E}">
        <p14:creationId xmlns:p14="http://schemas.microsoft.com/office/powerpoint/2010/main" xmlns="" val="1327901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3212976"/>
            <a:ext cx="4038600" cy="3150234"/>
          </a:xfrm>
          <a:ln w="38100">
            <a:solidFill>
              <a:schemeClr val="tx1"/>
            </a:solidFill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Учредители имеют право: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 случае если партнерство будет ликвидировано, получить долю имущества, которое останется после проведения расчета с кредиторами, либо стоимость имущества.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38637675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904157"/>
            <a:ext cx="3312368" cy="331236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Получить сведения о деятельности партнерства, просматривать бухгалтерскую отчетность и другие документы.</a:t>
            </a:r>
          </a:p>
        </p:txBody>
      </p:sp>
      <p:pic>
        <p:nvPicPr>
          <p:cNvPr id="1026" name="Picture 2" descr="C:\Users\Lera\Desktop\shutterstock_1214418721-350x3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908720"/>
            <a:ext cx="3333750" cy="3333750"/>
          </a:xfrm>
          <a:prstGeom prst="rect">
            <a:avLst/>
          </a:prstGeom>
          <a:noFill/>
          <a:ln w="317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Объект 6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4272185"/>
            <a:ext cx="2520280" cy="1728192"/>
          </a:xfrm>
          <a:ln w="38100">
            <a:solidFill>
              <a:schemeClr val="tx1"/>
            </a:solidFill>
          </a:ln>
        </p:spPr>
      </p:pic>
      <p:pic>
        <p:nvPicPr>
          <p:cNvPr id="1027" name="Picture 3" descr="C:\Users\Lera\Desktop\te_58995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509120"/>
            <a:ext cx="1854820" cy="2102850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4842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Деятельность хозяйственных партнерств устанавливается</a:t>
            </a:r>
            <a:endParaRPr lang="ru-RU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1628800"/>
            <a:ext cx="3093284" cy="4525963"/>
          </a:xfrm>
        </p:spPr>
      </p:pic>
      <p:pic>
        <p:nvPicPr>
          <p:cNvPr id="11" name="Объект 10"/>
          <p:cNvPicPr>
            <a:picLocks noGrp="1" noChangeAspect="1"/>
          </p:cNvPicPr>
          <p:nvPr>
            <p:ph sz="half"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1628800"/>
            <a:ext cx="3096344" cy="4536504"/>
          </a:xfrm>
        </p:spPr>
      </p:pic>
    </p:spTree>
    <p:extLst>
      <p:ext uri="{BB962C8B-B14F-4D97-AF65-F5344CB8AC3E}">
        <p14:creationId xmlns:p14="http://schemas.microsoft.com/office/powerpoint/2010/main" xmlns="" val="887340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188640"/>
            <a:ext cx="7772400" cy="1470025"/>
          </a:xfrm>
        </p:spPr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24936" cy="49685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1.Гражданский кодекс РФ (часть первая) от 30.11.1994г (ред. от 15.01.2014)  // Собрание законодательства РФ. - 1994. - № 32. - Ст. 3301;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www.pravo.gov.ru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30 декабря 2013 г.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2.О хозяйственных партнерствах: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федер.закон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от 03 декабря 2011г. №380-ФЗ (ред. от 23.07.2013)//СЗ РФ от 5 декабря 2011 г. N 49 (часть V) ст. 7058;(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www.pravo.gov.ru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 24 июля 2013 г.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3.Бычко М.А.,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Комарцева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И.А.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Хозяйственое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партнерство: новеллы российского гражданского законодательства (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economic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partnerships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innovations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of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the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russian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civil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legislation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)// Наука. Инновации. Технологии. 2012. № 2. С. 62-65. URL:http: //: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www.elibrary.ru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4.Бондаренко В.В.Некоторые особенности правового статуса хозяйственного партнерства и инвестиционного товарищества//Юридическая наука: история и современность. 2012. № 11. С. 59-66. URL:http: //: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www.elibrary.ru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5.Целовальников А.Б. Особенности правового положения хозяйственных партнерств: "первые впечатления"// Власть Закона. 2012. № 4. С. 97-106. 	URL:http: //: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www.elibrary.ru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14711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260648"/>
            <a:ext cx="4690864" cy="1143000"/>
          </a:xfrm>
        </p:spPr>
        <p:txBody>
          <a:bodyPr/>
          <a:lstStyle/>
          <a:p>
            <a:r>
              <a:rPr lang="ru-RU" dirty="0" smtClean="0"/>
              <a:t>   </a:t>
            </a:r>
            <a:r>
              <a:rPr lang="ru-RU" sz="5400" dirty="0" smtClean="0"/>
              <a:t>Содержание</a:t>
            </a:r>
            <a:endParaRPr lang="ru-RU" sz="54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395536" y="836712"/>
            <a:ext cx="4402832" cy="5760640"/>
          </a:xfrm>
          <a:solidFill>
            <a:schemeClr val="tx2">
              <a:lumMod val="20000"/>
              <a:lumOff val="80000"/>
            </a:schemeClr>
          </a:solidFill>
          <a:ln w="41275">
            <a:gradFill>
              <a:gsLst>
                <a:gs pos="0">
                  <a:srgbClr val="000082"/>
                </a:gs>
                <a:gs pos="13000">
                  <a:srgbClr val="0047FF"/>
                </a:gs>
                <a:gs pos="28000">
                  <a:srgbClr val="000082"/>
                </a:gs>
                <a:gs pos="42999">
                  <a:srgbClr val="0047FF"/>
                </a:gs>
                <a:gs pos="58000">
                  <a:srgbClr val="000082"/>
                </a:gs>
                <a:gs pos="72000">
                  <a:srgbClr val="0047FF"/>
                </a:gs>
                <a:gs pos="87000">
                  <a:srgbClr val="000082"/>
                </a:gs>
                <a:gs pos="100000">
                  <a:srgbClr val="0047FF"/>
                </a:gs>
              </a:gsLst>
              <a:lin ang="5400000" scaled="0"/>
            </a:gradFill>
          </a:ln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Определение……………………3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Цель создания………………….4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Учредители………………………5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Учредительные документы……………………….6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Органы управления…………7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Порядок формирования имущества……………………….8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Ответственность………………9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Обязанности………………….10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Права……………………………..12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НПА…………………………….....14</a:t>
            </a:r>
          </a:p>
          <a:p>
            <a:pPr marL="571500" indent="-571500">
              <a:buFont typeface="+mj-lt"/>
              <a:buAutoNum type="romanUcPeriod"/>
            </a:pPr>
            <a:r>
              <a:rPr lang="ru-RU" sz="2400" dirty="0" smtClean="0"/>
              <a:t>Список литературы………..15</a:t>
            </a:r>
            <a:endParaRPr lang="ru-RU" sz="24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1484784"/>
            <a:ext cx="3456384" cy="4752528"/>
          </a:xfrm>
        </p:spPr>
      </p:pic>
    </p:spTree>
    <p:extLst>
      <p:ext uri="{BB962C8B-B14F-4D97-AF65-F5344CB8AC3E}">
        <p14:creationId xmlns:p14="http://schemas.microsoft.com/office/powerpoint/2010/main" xmlns="" val="29855482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3168352"/>
          </a:xfrm>
          <a:solidFill>
            <a:schemeClr val="tx2">
              <a:lumMod val="40000"/>
              <a:lumOff val="60000"/>
            </a:schemeClr>
          </a:solidFill>
          <a:ln w="539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Хозяйственное партнерство – это тип коммерческой организации, созданный двумя и более лицами, в управлении которого заняты участники партнерства либо другие лица</a:t>
            </a:r>
            <a:b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3501008"/>
            <a:ext cx="3024336" cy="2880320"/>
          </a:xfrm>
          <a:ln w="38100">
            <a:solidFill>
              <a:schemeClr val="tx1"/>
            </a:solidFill>
          </a:ln>
        </p:spPr>
      </p:pic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20072" y="3501008"/>
            <a:ext cx="2952328" cy="2905125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5366485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39552" y="764704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/>
              <a:t>Целью создания</a:t>
            </a:r>
            <a:r>
              <a:rPr lang="ru-RU" sz="3200" dirty="0"/>
              <a:t> хозяйственных партнерств является предоставление услуг в области воспроизведения объектов интеллектуального труда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2420888"/>
            <a:ext cx="4038600" cy="4038600"/>
          </a:xfr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66938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4018458"/>
          </a:xfrm>
          <a:solidFill>
            <a:schemeClr val="tx2">
              <a:lumMod val="40000"/>
              <a:lumOff val="60000"/>
            </a:schemeClr>
          </a:solidFill>
          <a:ln w="476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4800" b="1" dirty="0" smtClean="0"/>
              <a:t>Учредителям</a:t>
            </a:r>
            <a:r>
              <a:rPr lang="ru-RU" sz="4800" dirty="0" smtClean="0"/>
              <a:t> </a:t>
            </a:r>
            <a:r>
              <a:rPr lang="ru-RU" sz="4800" dirty="0"/>
              <a:t>хозяйственных партнерств могут быть как физические, так и юридические лица</a:t>
            </a:r>
          </a:p>
        </p:txBody>
      </p:sp>
    </p:spTree>
    <p:extLst>
      <p:ext uri="{BB962C8B-B14F-4D97-AF65-F5344CB8AC3E}">
        <p14:creationId xmlns:p14="http://schemas.microsoft.com/office/powerpoint/2010/main" xmlns="" val="6373105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Учредительные документы</a:t>
            </a:r>
            <a:endParaRPr lang="ru-RU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1268760"/>
            <a:ext cx="7560840" cy="5040560"/>
          </a:xfrm>
          <a:ln w="444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9403102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>
            <a:normAutofit/>
          </a:bodyPr>
          <a:lstStyle/>
          <a:p>
            <a:r>
              <a:rPr lang="ru-RU" sz="6600" b="1" u="sng" dirty="0" smtClean="0">
                <a:solidFill>
                  <a:srgbClr val="00B0F0"/>
                </a:solidFill>
              </a:rPr>
              <a:t>Органы управления</a:t>
            </a:r>
            <a:endParaRPr lang="ru-RU" sz="6600" b="1" u="sng" dirty="0">
              <a:solidFill>
                <a:srgbClr val="00B0F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403648" y="1916832"/>
            <a:ext cx="6400800" cy="3289920"/>
          </a:xfrm>
          <a:solidFill>
            <a:schemeClr val="tx2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ru-RU" sz="7200" dirty="0">
                <a:solidFill>
                  <a:schemeClr val="tx1"/>
                </a:solidFill>
              </a:rPr>
              <a:t>Генеральный директор, </a:t>
            </a:r>
            <a:r>
              <a:rPr lang="ru-RU" sz="7200" dirty="0" smtClean="0">
                <a:solidFill>
                  <a:schemeClr val="tx1"/>
                </a:solidFill>
              </a:rPr>
              <a:t>президент</a:t>
            </a:r>
            <a:endParaRPr lang="ru-RU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51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Порядок формирования 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/>
              <a:t>Имущество, созданное за счет вкладов учредителей.</a:t>
            </a:r>
          </a:p>
        </p:txBody>
      </p:sp>
      <p:pic>
        <p:nvPicPr>
          <p:cNvPr id="3074" name="Picture 2" descr="C:\Users\Lera\Desktop\i(1)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0271" y="4365104"/>
            <a:ext cx="1878037" cy="2304256"/>
          </a:xfrm>
          <a:prstGeom prst="rect">
            <a:avLst/>
          </a:prstGeom>
          <a:noFill/>
          <a:ln w="412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Lera\Desktop\уе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4445" y="1412776"/>
            <a:ext cx="2926432" cy="2286000"/>
          </a:xfrm>
          <a:prstGeom prst="rect">
            <a:avLst/>
          </a:prstGeom>
          <a:noFill/>
          <a:ln w="412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Lera\Desktop\img1846968_summa_garantiynogo_vznos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05064"/>
            <a:ext cx="2520280" cy="2135138"/>
          </a:xfrm>
          <a:prstGeom prst="rect">
            <a:avLst/>
          </a:prstGeom>
          <a:noFill/>
          <a:ln w="412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1089441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Ответственность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1382042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Участники несут ответственность по </a:t>
            </a:r>
            <a:r>
              <a:rPr lang="ru-RU" dirty="0" smtClean="0"/>
              <a:t>своим </a:t>
            </a:r>
            <a:r>
              <a:rPr lang="ru-RU" dirty="0"/>
              <a:t>обязательствам всем принадлежащим им имуществом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88024" y="1268760"/>
            <a:ext cx="4032448" cy="3096344"/>
          </a:xfrm>
          <a:ln w="38100">
            <a:solidFill>
              <a:schemeClr val="tx1"/>
            </a:solidFill>
          </a:ln>
        </p:spPr>
      </p:pic>
      <p:pic>
        <p:nvPicPr>
          <p:cNvPr id="4098" name="Picture 2" descr="C:\Users\Lera\Desktop\koshelek-542x4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786" y="3729441"/>
            <a:ext cx="4060998" cy="3074169"/>
          </a:xfrm>
          <a:prstGeom prst="rect">
            <a:avLst/>
          </a:prstGeom>
          <a:noFill/>
          <a:ln w="381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78016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117</TotalTime>
  <Words>380</Words>
  <Application>Microsoft Office PowerPoint</Application>
  <PresentationFormat>Экран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Министерство образования и науки РФ Муниципальное бюджетное образовательное учреждение высшего профессионального образования «Волжский институт экономики, педагогики и права» Кафедра гражданско-правовых дисциплин Дисциплина: гражданское право Презентация на тему:  Хозяйственные партнерства</vt:lpstr>
      <vt:lpstr>   Содержание</vt:lpstr>
      <vt:lpstr>Хозяйственное партнерство – это тип коммерческой организации, созданный двумя и более лицами, в управлении которого заняты участники партнерства либо другие лица </vt:lpstr>
      <vt:lpstr>Слайд 4</vt:lpstr>
      <vt:lpstr>Учредителям хозяйственных партнерств могут быть как физические, так и юридические лица</vt:lpstr>
      <vt:lpstr>Учредительные документы</vt:lpstr>
      <vt:lpstr>Органы управления</vt:lpstr>
      <vt:lpstr>Порядок формирования имущества</vt:lpstr>
      <vt:lpstr>Ответственность</vt:lpstr>
      <vt:lpstr>Обязательства участников хозяйственного партнерства:</vt:lpstr>
      <vt:lpstr>Не разглашать конфиденциальные сведения о деятельности организации</vt:lpstr>
      <vt:lpstr>Учредители имеют право:</vt:lpstr>
      <vt:lpstr>Слайд 13</vt:lpstr>
      <vt:lpstr>Деятельность хозяйственных партнерств устанавливается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Хозяйственное партнерство – это тип коммерческой организации, созданный двумя и более лицами, в управлении которого заняты участники партнерства либо другие лица </dc:title>
  <dc:creator>Lera</dc:creator>
  <cp:lastModifiedBy>Admin</cp:lastModifiedBy>
  <cp:revision>13</cp:revision>
  <dcterms:created xsi:type="dcterms:W3CDTF">2014-03-14T22:37:21Z</dcterms:created>
  <dcterms:modified xsi:type="dcterms:W3CDTF">2014-03-15T05:39:57Z</dcterms:modified>
</cp:coreProperties>
</file>