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4" r:id="rId3"/>
    <p:sldId id="265" r:id="rId4"/>
    <p:sldId id="257" r:id="rId5"/>
    <p:sldId id="258" r:id="rId6"/>
    <p:sldId id="259" r:id="rId7"/>
    <p:sldId id="268" r:id="rId8"/>
    <p:sldId id="260" r:id="rId9"/>
    <p:sldId id="261" r:id="rId10"/>
    <p:sldId id="263" r:id="rId11"/>
    <p:sldId id="266" r:id="rId12"/>
    <p:sldId id="269" r:id="rId13"/>
    <p:sldId id="26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26.03.2014</a:t>
            </a:fld>
            <a:endParaRPr lang="ru-RU" dirty="0"/>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dirty="0"/>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dirty="0"/>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26.03.2014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26.03.2014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26.03.2014</a:t>
            </a:fld>
            <a:endParaRPr lang="ru-RU" dirty="0"/>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26.03.2014</a:t>
            </a:fld>
            <a:endParaRPr lang="ru-RU" dirty="0"/>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dirty="0"/>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dirty="0"/>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26.03.2014</a:t>
            </a:fld>
            <a:endParaRPr lang="ru-RU" dirty="0"/>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dirty="0"/>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dirty="0"/>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26.03.2014</a:t>
            </a:fld>
            <a:endParaRPr lang="ru-RU" dirty="0"/>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dirty="0"/>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26.03.2014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26.03.2014</a:t>
            </a:fld>
            <a:endParaRPr lang="ru-RU" dirty="0"/>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dirty="0"/>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dirty="0"/>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26.03.2014</a:t>
            </a:fld>
            <a:endParaRPr lang="ru-RU" dirty="0"/>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26.03.2014</a:t>
            </a:fld>
            <a:endParaRPr lang="ru-RU" dirty="0"/>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26.03.2014</a:t>
            </a:fld>
            <a:endParaRPr lang="ru-RU" dirty="0"/>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dirty="0"/>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fade thruBlk="1"/>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12.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40544" y="1428736"/>
            <a:ext cx="8062912" cy="2786082"/>
          </a:xfrm>
        </p:spPr>
        <p:txBody>
          <a:bodyPr>
            <a:normAutofit/>
          </a:bodyPr>
          <a:lstStyle/>
          <a:p>
            <a:pPr algn="ctr"/>
            <a:r>
              <a:rPr lang="ru-RU" sz="5400" b="1" dirty="0" smtClean="0">
                <a:effectLst>
                  <a:outerShdw blurRad="38100" dist="38100" dir="2700000" algn="tl">
                    <a:srgbClr val="000000">
                      <a:alpha val="43137"/>
                    </a:srgbClr>
                  </a:outerShdw>
                </a:effectLst>
              </a:rPr>
              <a:t>Классификация недействительных сделок.</a:t>
            </a:r>
            <a:endParaRPr lang="ru-RU" sz="5400" b="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3857620" y="4643446"/>
            <a:ext cx="5143536" cy="1785950"/>
          </a:xfrm>
        </p:spPr>
        <p:txBody>
          <a:bodyPr>
            <a:normAutofit/>
          </a:bodyPr>
          <a:lstStyle/>
          <a:p>
            <a:r>
              <a:rPr lang="ru-RU" sz="2400" dirty="0" smtClean="0"/>
              <a:t>Работу выполнила </a:t>
            </a:r>
          </a:p>
          <a:p>
            <a:r>
              <a:rPr lang="ru-RU" sz="2400" dirty="0" smtClean="0"/>
              <a:t>студентка группы 1 «Э» Левковец Марина Юрьевна</a:t>
            </a:r>
            <a:endParaRPr lang="ru-RU" sz="2400" dirty="0"/>
          </a:p>
        </p:txBody>
      </p:sp>
      <p:sp>
        <p:nvSpPr>
          <p:cNvPr id="4" name="Прямоугольник 3"/>
          <p:cNvSpPr/>
          <p:nvPr/>
        </p:nvSpPr>
        <p:spPr>
          <a:xfrm>
            <a:off x="3571868" y="6286520"/>
            <a:ext cx="2143124" cy="369332"/>
          </a:xfrm>
          <a:prstGeom prst="rect">
            <a:avLst/>
          </a:prstGeom>
        </p:spPr>
        <p:txBody>
          <a:bodyPr wrap="square">
            <a:spAutoFit/>
          </a:bodyPr>
          <a:lstStyle/>
          <a:p>
            <a:r>
              <a:rPr lang="ru-RU" dirty="0" smtClean="0"/>
              <a:t>Волжский 2014</a:t>
            </a:r>
            <a:endParaRPr lang="ru-RU" dirty="0"/>
          </a:p>
        </p:txBody>
      </p:sp>
      <p:sp>
        <p:nvSpPr>
          <p:cNvPr id="15361" name="Rectangle 1"/>
          <p:cNvSpPr>
            <a:spLocks noChangeArrowheads="1"/>
          </p:cNvSpPr>
          <p:nvPr/>
        </p:nvSpPr>
        <p:spPr bwMode="auto">
          <a:xfrm>
            <a:off x="0" y="21429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МИНИСТЕРСТВО ОБРАЗОВАНИЯ И НАУКИ РОССИЙСКОЙ ФЕДЕРАЦИИ МУНИЦИПАЛЬНОЕ БЮДЖЕТНОЕ ОБРАЗОВАТЕЛЬНОЕ УЧРЕЖДЕНИЕ ВЫСШЕГО ПРОФЕССИОЛЬНАЛЬНОГО ОБРАЗОВАНИЯ  «ВОЛЖСКИЙ ИНСТИТУТ ЭКОНОМИКИ, ПЕДОГОГИКИ И ПРАВА»</a:t>
            </a:r>
            <a:endParaRPr kumimoji="0" lang="ru-RU" b="0" i="0" u="none" strike="noStrike" cap="none" normalizeH="0" baseline="0" dirty="0" smtClean="0">
              <a:ln>
                <a:noFill/>
              </a:ln>
              <a:solidFill>
                <a:schemeClr val="accent5">
                  <a:lumMod val="60000"/>
                  <a:lumOff val="40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 ВОЛЖСКИЙ СОЦИАЛЬНО ПЕДАГОГИЧЕСКИЙ КОЛЛЕДЖ</a:t>
            </a:r>
            <a:endParaRPr kumimoji="0" lang="ru-RU" b="0" i="0" u="none" strike="noStrike" cap="none" normalizeH="0" baseline="0" dirty="0" smtClean="0">
              <a:ln>
                <a:noFill/>
              </a:ln>
              <a:solidFill>
                <a:schemeClr val="accent5">
                  <a:lumMod val="60000"/>
                  <a:lumOff val="40000"/>
                </a:schemeClr>
              </a:solidFill>
              <a:effectLst/>
              <a:latin typeface="Arial" pitchFamily="34" charset="0"/>
              <a:cs typeface="Arial" pitchFamily="34" charset="0"/>
            </a:endParaRPr>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isk-o-priznanii-sdelki-nedeistvitelnoi-sydebnau-praktika.jpg"/>
          <p:cNvPicPr>
            <a:picLocks noChangeAspect="1"/>
          </p:cNvPicPr>
          <p:nvPr/>
        </p:nvPicPr>
        <p:blipFill>
          <a:blip r:embed="rId2"/>
          <a:stretch>
            <a:fillRect/>
          </a:stretch>
        </p:blipFill>
        <p:spPr>
          <a:xfrm>
            <a:off x="5214942" y="3786190"/>
            <a:ext cx="3500462" cy="2714644"/>
          </a:xfrm>
          <a:prstGeom prst="rect">
            <a:avLst/>
          </a:prstGeom>
          <a:ln>
            <a:noFill/>
          </a:ln>
          <a:effectLst>
            <a:softEdge rad="112500"/>
          </a:effectLst>
        </p:spPr>
      </p:pic>
      <p:pic>
        <p:nvPicPr>
          <p:cNvPr id="7" name="Рисунок 6" descr="nasledstvo.jpg"/>
          <p:cNvPicPr>
            <a:picLocks noChangeAspect="1"/>
          </p:cNvPicPr>
          <p:nvPr/>
        </p:nvPicPr>
        <p:blipFill>
          <a:blip r:embed="rId3"/>
          <a:stretch>
            <a:fillRect/>
          </a:stretch>
        </p:blipFill>
        <p:spPr>
          <a:xfrm>
            <a:off x="428596" y="428604"/>
            <a:ext cx="3567113" cy="2619375"/>
          </a:xfrm>
          <a:prstGeom prst="rect">
            <a:avLst/>
          </a:prstGeom>
          <a:ln>
            <a:noFill/>
          </a:ln>
          <a:effectLst>
            <a:softEdge rad="112500"/>
          </a:effectLst>
        </p:spPr>
      </p:pic>
      <p:pic>
        <p:nvPicPr>
          <p:cNvPr id="6" name="Рисунок 5" descr="i (6).jpg"/>
          <p:cNvPicPr>
            <a:picLocks noChangeAspect="1"/>
          </p:cNvPicPr>
          <p:nvPr/>
        </p:nvPicPr>
        <p:blipFill>
          <a:blip r:embed="rId4"/>
          <a:stretch>
            <a:fillRect/>
          </a:stretch>
        </p:blipFill>
        <p:spPr>
          <a:xfrm>
            <a:off x="428596" y="3857628"/>
            <a:ext cx="3643338" cy="2643206"/>
          </a:xfrm>
          <a:prstGeom prst="rect">
            <a:avLst/>
          </a:prstGeom>
          <a:ln>
            <a:noFill/>
          </a:ln>
          <a:effectLst>
            <a:softEdge rad="112500"/>
          </a:effectLst>
        </p:spPr>
      </p:pic>
      <p:pic>
        <p:nvPicPr>
          <p:cNvPr id="4" name="Содержимое 3" descr="31246-1u.jpg"/>
          <p:cNvPicPr>
            <a:picLocks noGrp="1" noChangeAspect="1"/>
          </p:cNvPicPr>
          <p:nvPr>
            <p:ph idx="1"/>
          </p:nvPr>
        </p:nvPicPr>
        <p:blipFill>
          <a:blip r:embed="rId5"/>
          <a:stretch>
            <a:fillRect/>
          </a:stretch>
        </p:blipFill>
        <p:spPr>
          <a:xfrm>
            <a:off x="5286380" y="428604"/>
            <a:ext cx="3571900" cy="2643205"/>
          </a:xfrm>
          <a:prstGeom prst="rect">
            <a:avLst/>
          </a:prstGeom>
          <a:ln>
            <a:noFill/>
          </a:ln>
          <a:effectLst>
            <a:softEdge rad="112500"/>
          </a:effectLst>
        </p:spPr>
      </p:pic>
      <p:pic>
        <p:nvPicPr>
          <p:cNvPr id="5" name="Рисунок 4" descr="i (5).jpg"/>
          <p:cNvPicPr>
            <a:picLocks noChangeAspect="1"/>
          </p:cNvPicPr>
          <p:nvPr/>
        </p:nvPicPr>
        <p:blipFill>
          <a:blip r:embed="rId6"/>
          <a:stretch>
            <a:fillRect/>
          </a:stretch>
        </p:blipFill>
        <p:spPr>
          <a:xfrm>
            <a:off x="2571736" y="1857364"/>
            <a:ext cx="3571900" cy="2714644"/>
          </a:xfrm>
          <a:prstGeom prst="rect">
            <a:avLst/>
          </a:prstGeom>
          <a:ln>
            <a:noFill/>
          </a:ln>
          <a:effectLst>
            <a:softEdge rad="112500"/>
          </a:effectLst>
        </p:spPr>
      </p:pic>
    </p:spTree>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Заключение</a:t>
            </a:r>
            <a:endParaRPr lang="ru-RU" dirty="0"/>
          </a:p>
        </p:txBody>
      </p:sp>
      <p:sp>
        <p:nvSpPr>
          <p:cNvPr id="3" name="Содержимое 2"/>
          <p:cNvSpPr>
            <a:spLocks noGrp="1"/>
          </p:cNvSpPr>
          <p:nvPr>
            <p:ph idx="1"/>
          </p:nvPr>
        </p:nvSpPr>
        <p:spPr>
          <a:xfrm>
            <a:off x="142844" y="1571612"/>
            <a:ext cx="8786874" cy="5143536"/>
          </a:xfrm>
        </p:spPr>
        <p:txBody>
          <a:bodyPr>
            <a:normAutofit/>
          </a:bodyPr>
          <a:lstStyle/>
          <a:p>
            <a:pPr fontAlgn="base">
              <a:buNone/>
            </a:pPr>
            <a:r>
              <a:rPr lang="ru-RU" sz="2400" dirty="0" smtClean="0"/>
              <a:t>Когда действия участников, совершенные в виде сделок, подпадают под составы недействительных сделок, содержащихся в действующем законодательстве, они не порождают тех юридических последствий, которых желали их участники. Более того, совершение подобных действий влечет наложение на последних принудительной обязанности. Из этого следует, что сделка и недействительная сделка не соотносятся между собой как целое и часть, а являются правовыми антиподами, поскольку первая является правомерным действием, а вторая - неправомерным.</a:t>
            </a:r>
          </a:p>
          <a:p>
            <a:endParaRPr lang="ru-RU" sz="2000" dirty="0"/>
          </a:p>
        </p:txBody>
      </p:sp>
    </p:spTree>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Список используемой литературы</a:t>
            </a:r>
            <a:endParaRPr lang="ru-RU" dirty="0"/>
          </a:p>
        </p:txBody>
      </p:sp>
      <p:sp>
        <p:nvSpPr>
          <p:cNvPr id="3" name="Содержимое 2"/>
          <p:cNvSpPr>
            <a:spLocks noGrp="1"/>
          </p:cNvSpPr>
          <p:nvPr>
            <p:ph idx="1"/>
          </p:nvPr>
        </p:nvSpPr>
        <p:spPr/>
        <p:txBody>
          <a:bodyPr/>
          <a:lstStyle/>
          <a:p>
            <a:pPr marL="578358" indent="-514350">
              <a:buFont typeface="+mj-lt"/>
              <a:buAutoNum type="arabicPeriod"/>
            </a:pPr>
            <a:r>
              <a:rPr lang="ru-RU" sz="2400" dirty="0" smtClean="0"/>
              <a:t>М.И.Брагинский. Сделки, виды и формы// Комментарий к новому ГК РФ. М., 1995 С.42.</a:t>
            </a:r>
          </a:p>
          <a:p>
            <a:pPr marL="578358" indent="-514350">
              <a:buFont typeface="+mj-lt"/>
              <a:buAutoNum type="arabicPeriod"/>
            </a:pPr>
            <a:r>
              <a:rPr lang="ru-RU" sz="2400" dirty="0" smtClean="0"/>
              <a:t>Гражданский кодекс Российской Федерации 21.10.94г</a:t>
            </a:r>
            <a:r>
              <a:rPr lang="ru-RU" sz="2400" dirty="0" smtClean="0"/>
              <a:t>.</a:t>
            </a:r>
          </a:p>
          <a:p>
            <a:pPr marL="578358" indent="-514350">
              <a:buFont typeface="+mj-lt"/>
              <a:buAutoNum type="arabicPeriod"/>
            </a:pPr>
            <a:r>
              <a:rPr lang="ru-RU" sz="2400" dirty="0" smtClean="0"/>
              <a:t>Интернет ресурс: </a:t>
            </a:r>
            <a:r>
              <a:rPr lang="en-US" sz="2400" u="sng" dirty="0" smtClean="0"/>
              <a:t>http</a:t>
            </a:r>
            <a:r>
              <a:rPr lang="en-US" sz="2400" u="sng" dirty="0" smtClean="0"/>
              <a:t>://www.be5.biz/pravo/g001/10.htm</a:t>
            </a:r>
            <a:endParaRPr lang="ru-RU" u="sng" dirty="0"/>
          </a:p>
        </p:txBody>
      </p:sp>
    </p:spTree>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097642"/>
          </a:xfrm>
        </p:spPr>
        <p:txBody>
          <a:bodyPr>
            <a:noAutofit/>
          </a:bodyPr>
          <a:lstStyle/>
          <a:p>
            <a:pPr algn="ctr">
              <a:buNone/>
            </a:pPr>
            <a:r>
              <a:rPr lang="ru-RU" sz="9600" dirty="0" smtClean="0">
                <a:solidFill>
                  <a:schemeClr val="accent2">
                    <a:lumMod val="60000"/>
                    <a:lumOff val="40000"/>
                  </a:schemeClr>
                </a:solidFill>
                <a:effectLst>
                  <a:outerShdw blurRad="38100" dist="38100" dir="2700000" algn="tl">
                    <a:srgbClr val="000000">
                      <a:alpha val="43137"/>
                    </a:srgbClr>
                  </a:outerShdw>
                </a:effectLst>
              </a:rPr>
              <a:t>Благодарю</a:t>
            </a:r>
            <a:r>
              <a:rPr lang="ru-RU" sz="9600" dirty="0" smtClean="0">
                <a:effectLst>
                  <a:outerShdw blurRad="38100" dist="38100" dir="2700000" algn="tl">
                    <a:srgbClr val="000000">
                      <a:alpha val="43137"/>
                    </a:srgbClr>
                  </a:outerShdw>
                </a:effectLst>
              </a:rPr>
              <a:t> </a:t>
            </a:r>
          </a:p>
          <a:p>
            <a:pPr algn="ctr">
              <a:buNone/>
            </a:pPr>
            <a:r>
              <a:rPr lang="ru-RU" sz="9600" dirty="0" smtClean="0">
                <a:solidFill>
                  <a:schemeClr val="accent2">
                    <a:lumMod val="60000"/>
                    <a:lumOff val="40000"/>
                  </a:schemeClr>
                </a:solidFill>
                <a:effectLst>
                  <a:outerShdw blurRad="38100" dist="38100" dir="2700000" algn="tl">
                    <a:srgbClr val="000000">
                      <a:alpha val="43137"/>
                    </a:srgbClr>
                  </a:outerShdw>
                </a:effectLst>
              </a:rPr>
              <a:t>за </a:t>
            </a:r>
          </a:p>
          <a:p>
            <a:pPr algn="ctr">
              <a:buNone/>
            </a:pPr>
            <a:r>
              <a:rPr lang="ru-RU" sz="9600" dirty="0" smtClean="0">
                <a:solidFill>
                  <a:schemeClr val="accent2">
                    <a:lumMod val="60000"/>
                    <a:lumOff val="40000"/>
                  </a:schemeClr>
                </a:solidFill>
                <a:effectLst>
                  <a:outerShdw blurRad="38100" dist="38100" dir="2700000" algn="tl">
                    <a:srgbClr val="000000">
                      <a:alpha val="43137"/>
                    </a:srgbClr>
                  </a:outerShdw>
                </a:effectLst>
              </a:rPr>
              <a:t>Внимание!</a:t>
            </a:r>
            <a:endParaRPr lang="ru-RU" sz="9600" dirty="0">
              <a:solidFill>
                <a:schemeClr val="accent2">
                  <a:lumMod val="60000"/>
                  <a:lumOff val="40000"/>
                </a:schemeClr>
              </a:solidFill>
              <a:effectLst>
                <a:outerShdw blurRad="38100" dist="38100" dir="2700000" algn="tl">
                  <a:srgbClr val="000000">
                    <a:alpha val="43137"/>
                  </a:srgbClr>
                </a:outerShdw>
              </a:effectLst>
            </a:endParaRPr>
          </a:p>
        </p:txBody>
      </p:sp>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Содержание</a:t>
            </a:r>
            <a:endParaRPr lang="ru-RU" dirty="0"/>
          </a:p>
        </p:txBody>
      </p:sp>
      <p:sp>
        <p:nvSpPr>
          <p:cNvPr id="3" name="Содержимое 2"/>
          <p:cNvSpPr>
            <a:spLocks noGrp="1"/>
          </p:cNvSpPr>
          <p:nvPr>
            <p:ph idx="1"/>
          </p:nvPr>
        </p:nvSpPr>
        <p:spPr>
          <a:xfrm>
            <a:off x="142844" y="1500174"/>
            <a:ext cx="8858312" cy="4954634"/>
          </a:xfrm>
        </p:spPr>
        <p:txBody>
          <a:bodyPr>
            <a:normAutofit/>
          </a:bodyPr>
          <a:lstStyle/>
          <a:p>
            <a:pPr>
              <a:buNone/>
            </a:pPr>
            <a:r>
              <a:rPr lang="ru-RU" sz="2400" dirty="0" smtClean="0">
                <a:hlinkClick r:id="rId2" action="ppaction://hlinksldjump"/>
              </a:rPr>
              <a:t>1. Введение</a:t>
            </a:r>
            <a:endParaRPr lang="ru-RU" sz="2400" dirty="0" smtClean="0"/>
          </a:p>
          <a:p>
            <a:pPr>
              <a:buNone/>
            </a:pPr>
            <a:r>
              <a:rPr lang="ru-RU" sz="2400" dirty="0" smtClean="0">
                <a:hlinkClick r:id="rId3" action="ppaction://hlinksldjump"/>
              </a:rPr>
              <a:t>2. Понятие сделки</a:t>
            </a:r>
            <a:endParaRPr lang="ru-RU" sz="2400" dirty="0" smtClean="0"/>
          </a:p>
          <a:p>
            <a:pPr>
              <a:buNone/>
            </a:pPr>
            <a:r>
              <a:rPr lang="ru-RU" sz="2400" dirty="0" smtClean="0">
                <a:hlinkClick r:id="rId4" action="ppaction://hlinksldjump"/>
              </a:rPr>
              <a:t>3. Не действительность сделки</a:t>
            </a:r>
            <a:endParaRPr lang="ru-RU" sz="2400" dirty="0" smtClean="0"/>
          </a:p>
          <a:p>
            <a:pPr>
              <a:buNone/>
            </a:pPr>
            <a:r>
              <a:rPr lang="ru-RU" sz="2400" dirty="0" smtClean="0">
                <a:hlinkClick r:id="" action="ppaction://noaction"/>
              </a:rPr>
              <a:t>4. Виды не действительных сделок</a:t>
            </a:r>
            <a:endParaRPr lang="ru-RU" sz="2400" dirty="0" smtClean="0"/>
          </a:p>
          <a:p>
            <a:pPr>
              <a:buNone/>
            </a:pPr>
            <a:r>
              <a:rPr lang="ru-RU" sz="2400" dirty="0" smtClean="0">
                <a:hlinkClick r:id="rId5" action="ppaction://hlinksldjump"/>
              </a:rPr>
              <a:t>5. Сравнительная характеристика основных видов недействительных сделок, выделяемых ГК</a:t>
            </a:r>
            <a:endParaRPr lang="ru-RU" sz="2400" dirty="0" smtClean="0"/>
          </a:p>
          <a:p>
            <a:pPr>
              <a:buNone/>
            </a:pPr>
            <a:r>
              <a:rPr lang="ru-RU" sz="2400" dirty="0" smtClean="0">
                <a:hlinkClick r:id="rId6" action="ppaction://hlinksldjump"/>
              </a:rPr>
              <a:t>6</a:t>
            </a:r>
            <a:r>
              <a:rPr lang="ru-RU" sz="2400" dirty="0" smtClean="0">
                <a:hlinkClick r:id="rId6" action="ppaction://hlinksldjump"/>
              </a:rPr>
              <a:t>. Заключение</a:t>
            </a:r>
            <a:endParaRPr lang="ru-RU" sz="2400" dirty="0" smtClean="0"/>
          </a:p>
          <a:p>
            <a:pPr>
              <a:buNone/>
            </a:pPr>
            <a:r>
              <a:rPr lang="ru-RU" sz="2400" dirty="0" smtClean="0">
                <a:hlinkClick r:id="rId7" action="ppaction://hlinksldjump"/>
              </a:rPr>
              <a:t>7. Список используемой литературы</a:t>
            </a:r>
            <a:endParaRPr lang="ru-RU" sz="2400" dirty="0" smtClean="0"/>
          </a:p>
          <a:p>
            <a:pPr>
              <a:buNone/>
            </a:pPr>
            <a:endParaRPr lang="ru-RU" sz="2400" dirty="0"/>
          </a:p>
        </p:txBody>
      </p:sp>
    </p:spTree>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8229600" cy="1000108"/>
          </a:xfrm>
        </p:spPr>
        <p:txBody>
          <a:bodyPr>
            <a:normAutofit/>
          </a:bodyPr>
          <a:lstStyle/>
          <a:p>
            <a:pPr algn="ctr"/>
            <a:r>
              <a:rPr lang="ru-RU" dirty="0" smtClean="0"/>
              <a:t>Введение</a:t>
            </a:r>
            <a:endParaRPr lang="ru-RU" dirty="0"/>
          </a:p>
        </p:txBody>
      </p:sp>
      <p:sp>
        <p:nvSpPr>
          <p:cNvPr id="3" name="Содержимое 2"/>
          <p:cNvSpPr>
            <a:spLocks noGrp="1"/>
          </p:cNvSpPr>
          <p:nvPr>
            <p:ph idx="1"/>
          </p:nvPr>
        </p:nvSpPr>
        <p:spPr>
          <a:xfrm>
            <a:off x="214282" y="1071546"/>
            <a:ext cx="8715436" cy="4643470"/>
          </a:xfrm>
        </p:spPr>
        <p:txBody>
          <a:bodyPr>
            <a:normAutofit/>
          </a:bodyPr>
          <a:lstStyle/>
          <a:p>
            <a:pPr fontAlgn="base">
              <a:buNone/>
            </a:pPr>
            <a:r>
              <a:rPr lang="ru-RU" sz="2400" dirty="0" smtClean="0"/>
              <a:t>Гражданско-правовой институт сделки (гл.9 Гражданского кодекса Российской Федерации (далее ГК РФ)), являющийся составной частью общих положений гражданского права, представляет собой необходимое звено правового регулирования гражданского оборота, которое диалектически связывает между собой вещное и обязательственное право, так как именно благодаря сделкам, порождающим обязательственные правоотношения, в большинстве своем приобретаются вещные права.</a:t>
            </a:r>
          </a:p>
          <a:p>
            <a:endParaRPr lang="ru-RU" dirty="0"/>
          </a:p>
        </p:txBody>
      </p:sp>
    </p:spTree>
  </p:cSld>
  <p:clrMapOvr>
    <a:masterClrMapping/>
  </p:clrMapOvr>
  <p:transition spd="slow">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86b5c7fd0607149e1d00a884f29b97e.jpg"/>
          <p:cNvPicPr>
            <a:picLocks noChangeAspect="1"/>
          </p:cNvPicPr>
          <p:nvPr/>
        </p:nvPicPr>
        <p:blipFill>
          <a:blip r:embed="rId2"/>
          <a:stretch>
            <a:fillRect/>
          </a:stretch>
        </p:blipFill>
        <p:spPr>
          <a:xfrm>
            <a:off x="285720" y="1214422"/>
            <a:ext cx="2755482" cy="2071678"/>
          </a:xfrm>
          <a:prstGeom prst="rect">
            <a:avLst/>
          </a:prstGeom>
          <a:ln>
            <a:noFill/>
          </a:ln>
          <a:effectLst>
            <a:softEdge rad="112500"/>
          </a:effectLst>
        </p:spPr>
      </p:pic>
      <p:sp>
        <p:nvSpPr>
          <p:cNvPr id="3" name="Содержимое 2"/>
          <p:cNvSpPr>
            <a:spLocks noGrp="1"/>
          </p:cNvSpPr>
          <p:nvPr>
            <p:ph idx="1"/>
          </p:nvPr>
        </p:nvSpPr>
        <p:spPr>
          <a:xfrm>
            <a:off x="3428992" y="1857364"/>
            <a:ext cx="5429256" cy="3500462"/>
          </a:xfrm>
        </p:spPr>
        <p:txBody>
          <a:bodyPr>
            <a:noAutofit/>
          </a:bodyPr>
          <a:lstStyle/>
          <a:p>
            <a:pPr>
              <a:buNone/>
            </a:pPr>
            <a:r>
              <a:rPr lang="ru-RU" sz="2400" dirty="0" smtClean="0"/>
              <a:t>Согласно </a:t>
            </a:r>
            <a:r>
              <a:rPr lang="ru-RU" sz="2400" dirty="0" smtClean="0">
                <a:solidFill>
                  <a:schemeClr val="accent2">
                    <a:lumMod val="60000"/>
                    <a:lumOff val="40000"/>
                  </a:schemeClr>
                </a:solidFill>
              </a:rPr>
              <a:t>ст. 153 Гражданского кодекса</a:t>
            </a:r>
            <a:r>
              <a:rPr lang="ru-RU" sz="2400" dirty="0" smtClean="0"/>
              <a:t> сделкой признаются действия граждан и юридических лиц, направленные на установление, изменение или прекращение гражданских прав и обязанностей. </a:t>
            </a:r>
            <a:endParaRPr lang="ru-RU" sz="2400" dirty="0"/>
          </a:p>
        </p:txBody>
      </p:sp>
      <p:pic>
        <p:nvPicPr>
          <p:cNvPr id="5" name="Рисунок 4" descr="647152.jpg"/>
          <p:cNvPicPr>
            <a:picLocks noChangeAspect="1"/>
          </p:cNvPicPr>
          <p:nvPr/>
        </p:nvPicPr>
        <p:blipFill>
          <a:blip r:embed="rId3"/>
          <a:stretch>
            <a:fillRect/>
          </a:stretch>
        </p:blipFill>
        <p:spPr>
          <a:xfrm>
            <a:off x="357158" y="3643314"/>
            <a:ext cx="2714644" cy="2143140"/>
          </a:xfrm>
          <a:prstGeom prst="rect">
            <a:avLst/>
          </a:prstGeom>
          <a:ln>
            <a:noFill/>
          </a:ln>
          <a:effectLst>
            <a:softEdge rad="112500"/>
          </a:effectLst>
        </p:spPr>
      </p:pic>
      <p:sp>
        <p:nvSpPr>
          <p:cNvPr id="6" name="Прямоугольник 5"/>
          <p:cNvSpPr/>
          <p:nvPr/>
        </p:nvSpPr>
        <p:spPr>
          <a:xfrm>
            <a:off x="928662" y="285728"/>
            <a:ext cx="6643734" cy="738664"/>
          </a:xfrm>
          <a:prstGeom prst="rect">
            <a:avLst/>
          </a:prstGeom>
        </p:spPr>
        <p:txBody>
          <a:bodyPr wrap="square">
            <a:spAutoFit/>
          </a:bodyPr>
          <a:lstStyle/>
          <a:p>
            <a:pPr algn="ctr"/>
            <a:r>
              <a:rPr lang="ru-RU" sz="4200" dirty="0" smtClean="0">
                <a:solidFill>
                  <a:schemeClr val="accent2">
                    <a:lumMod val="60000"/>
                    <a:lumOff val="40000"/>
                  </a:schemeClr>
                </a:solidFill>
                <a:effectLst>
                  <a:outerShdw blurRad="38100" dist="38100" dir="2700000" algn="tl">
                    <a:srgbClr val="000000">
                      <a:alpha val="43137"/>
                    </a:srgbClr>
                  </a:outerShdw>
                </a:effectLst>
              </a:rPr>
              <a:t>Понятие сделки</a:t>
            </a:r>
            <a:endParaRPr lang="ru-RU" sz="4200" dirty="0">
              <a:solidFill>
                <a:schemeClr val="accent2">
                  <a:lumMod val="60000"/>
                  <a:lumOff val="40000"/>
                </a:schemeClr>
              </a:solidFill>
              <a:effectLst>
                <a:outerShdw blurRad="38100" dist="38100" dir="2700000" algn="tl">
                  <a:srgbClr val="000000">
                    <a:alpha val="43137"/>
                  </a:srgbClr>
                </a:outerShdw>
              </a:effectLst>
            </a:endParaRPr>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8472518" cy="1214422"/>
          </a:xfrm>
        </p:spPr>
        <p:txBody>
          <a:bodyPr>
            <a:normAutofit/>
          </a:bodyPr>
          <a:lstStyle/>
          <a:p>
            <a:r>
              <a:rPr lang="ru-RU" dirty="0" smtClean="0"/>
              <a:t>Недействительность сделок </a:t>
            </a:r>
            <a:endParaRPr lang="ru-RU" dirty="0"/>
          </a:p>
        </p:txBody>
      </p:sp>
      <p:sp>
        <p:nvSpPr>
          <p:cNvPr id="3" name="Содержимое 2"/>
          <p:cNvSpPr>
            <a:spLocks noGrp="1"/>
          </p:cNvSpPr>
          <p:nvPr>
            <p:ph idx="1"/>
          </p:nvPr>
        </p:nvSpPr>
        <p:spPr>
          <a:xfrm>
            <a:off x="0" y="1000108"/>
            <a:ext cx="6215074" cy="5857892"/>
          </a:xfrm>
        </p:spPr>
        <p:txBody>
          <a:bodyPr>
            <a:noAutofit/>
          </a:bodyPr>
          <a:lstStyle/>
          <a:p>
            <a:pPr marL="87313" indent="0">
              <a:buNone/>
              <a:tabLst>
                <a:tab pos="0" algn="l"/>
              </a:tabLst>
            </a:pPr>
            <a:r>
              <a:rPr lang="ru-RU" sz="2200" dirty="0" smtClean="0"/>
              <a:t>По общему правилу гражданского законодательства недействительной является любая сделка, не соответствующая требованиям закона или иных правовых актов (</a:t>
            </a:r>
            <a:r>
              <a:rPr lang="ru-RU" sz="2200" dirty="0" smtClean="0">
                <a:solidFill>
                  <a:schemeClr val="accent2">
                    <a:lumMod val="60000"/>
                    <a:lumOff val="40000"/>
                  </a:schemeClr>
                </a:solidFill>
              </a:rPr>
              <a:t>ст. 168 Гражданского кодекса</a:t>
            </a:r>
            <a:r>
              <a:rPr lang="ru-RU" sz="2200" dirty="0" smtClean="0"/>
              <a:t>). Учитывая, что сделка представляет собой единство таких 4 важных элементов, как </a:t>
            </a:r>
            <a:r>
              <a:rPr lang="ru-RU" sz="2200" i="1" dirty="0" smtClean="0"/>
              <a:t>субъекты</a:t>
            </a:r>
            <a:r>
              <a:rPr lang="ru-RU" sz="2200" dirty="0" smtClean="0"/>
              <a:t>, </a:t>
            </a:r>
            <a:r>
              <a:rPr lang="ru-RU" sz="2200" i="1" dirty="0" smtClean="0"/>
              <a:t>субъективная сторона,</a:t>
            </a:r>
            <a:r>
              <a:rPr lang="ru-RU" sz="2200" dirty="0" smtClean="0"/>
              <a:t> </a:t>
            </a:r>
            <a:r>
              <a:rPr lang="ru-RU" sz="2200" i="1" dirty="0" smtClean="0"/>
              <a:t>форма</a:t>
            </a:r>
            <a:r>
              <a:rPr lang="ru-RU" sz="2200" dirty="0" smtClean="0"/>
              <a:t> и </a:t>
            </a:r>
            <a:r>
              <a:rPr lang="ru-RU" sz="2200" i="1" dirty="0" smtClean="0"/>
              <a:t>содержание,</a:t>
            </a:r>
            <a:r>
              <a:rPr lang="ru-RU" sz="2200" dirty="0" smtClean="0"/>
              <a:t> порок любого или нескольких элементов сделки также приводит к ее недействительности. Между тем, недействительная сделка приводит к определенным юридическим последствиям, связанным с </a:t>
            </a:r>
            <a:r>
              <a:rPr lang="ru-RU" sz="2200" i="1" dirty="0" smtClean="0"/>
              <a:t>устранением последствий ее недействительности.</a:t>
            </a:r>
            <a:endParaRPr lang="ru-RU" sz="2200" dirty="0"/>
          </a:p>
        </p:txBody>
      </p:sp>
      <p:pic>
        <p:nvPicPr>
          <p:cNvPr id="4" name="Рисунок 3" descr="29485611.jpg"/>
          <p:cNvPicPr>
            <a:picLocks noChangeAspect="1"/>
          </p:cNvPicPr>
          <p:nvPr/>
        </p:nvPicPr>
        <p:blipFill>
          <a:blip r:embed="rId2"/>
          <a:srcRect b="9722"/>
          <a:stretch>
            <a:fillRect/>
          </a:stretch>
        </p:blipFill>
        <p:spPr>
          <a:xfrm>
            <a:off x="5972174" y="1142984"/>
            <a:ext cx="3171826" cy="2214578"/>
          </a:xfrm>
          <a:prstGeom prst="rect">
            <a:avLst/>
          </a:prstGeom>
          <a:ln>
            <a:noFill/>
          </a:ln>
          <a:effectLst>
            <a:softEdge rad="112500"/>
          </a:effectLst>
        </p:spPr>
      </p:pic>
      <p:pic>
        <p:nvPicPr>
          <p:cNvPr id="5" name="Рисунок 4" descr="i (4).jpg"/>
          <p:cNvPicPr>
            <a:picLocks noChangeAspect="1"/>
          </p:cNvPicPr>
          <p:nvPr/>
        </p:nvPicPr>
        <p:blipFill>
          <a:blip r:embed="rId3"/>
          <a:stretch>
            <a:fillRect/>
          </a:stretch>
        </p:blipFill>
        <p:spPr>
          <a:xfrm>
            <a:off x="6046817" y="3929066"/>
            <a:ext cx="3097183" cy="2571768"/>
          </a:xfrm>
          <a:prstGeom prst="rect">
            <a:avLst/>
          </a:prstGeom>
          <a:ln>
            <a:noFill/>
          </a:ln>
          <a:effectLst>
            <a:softEdge rad="112500"/>
          </a:effectLst>
        </p:spPr>
      </p:pic>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85728"/>
            <a:ext cx="8786874" cy="1643074"/>
          </a:xfrm>
        </p:spPr>
        <p:txBody>
          <a:bodyPr>
            <a:noAutofit/>
          </a:bodyPr>
          <a:lstStyle/>
          <a:p>
            <a:pPr algn="ctr"/>
            <a:r>
              <a:rPr lang="ru-RU" sz="2400" b="1" i="1" dirty="0" smtClean="0"/>
              <a:t>Недействительные сделки можно подразделить на четыре вида:</a:t>
            </a:r>
            <a:endParaRPr lang="ru-RU" sz="2400" b="1" dirty="0"/>
          </a:p>
        </p:txBody>
      </p:sp>
      <p:sp>
        <p:nvSpPr>
          <p:cNvPr id="3" name="Содержимое 2"/>
          <p:cNvSpPr>
            <a:spLocks noGrp="1"/>
          </p:cNvSpPr>
          <p:nvPr>
            <p:ph idx="1"/>
          </p:nvPr>
        </p:nvSpPr>
        <p:spPr>
          <a:xfrm>
            <a:off x="285720" y="1928802"/>
            <a:ext cx="8429684" cy="4143404"/>
          </a:xfrm>
        </p:spPr>
        <p:txBody>
          <a:bodyPr>
            <a:noAutofit/>
          </a:bodyPr>
          <a:lstStyle/>
          <a:p>
            <a:pPr marL="269875" indent="-269875">
              <a:buNone/>
            </a:pPr>
            <a:r>
              <a:rPr lang="ru-RU" sz="1700" i="1" dirty="0" smtClean="0"/>
              <a:t>1</a:t>
            </a:r>
            <a:r>
              <a:rPr lang="ru-RU" sz="2400" i="1" dirty="0" smtClean="0"/>
              <a:t>) сделки с пороком субъектного состава,</a:t>
            </a:r>
            <a:r>
              <a:rPr lang="ru-RU" sz="2400" dirty="0" smtClean="0"/>
              <a:t> т. е. сделки, совершенные субъектами, не обладающими для их совершения необходимой дееспособностью;</a:t>
            </a:r>
          </a:p>
          <a:p>
            <a:pPr marL="269875" indent="-269875">
              <a:buNone/>
            </a:pPr>
            <a:r>
              <a:rPr lang="ru-RU" sz="2400" i="1" dirty="0" smtClean="0"/>
              <a:t>2) сделки с пороками воли.</a:t>
            </a:r>
            <a:r>
              <a:rPr lang="ru-RU" sz="2400" dirty="0" smtClean="0"/>
              <a:t> В качестве примера таких сделок можно привести </a:t>
            </a:r>
            <a:r>
              <a:rPr lang="ru-RU" sz="2400" i="1" dirty="0" smtClean="0"/>
              <a:t>сделки, совершенные под влиянием заблуждения</a:t>
            </a:r>
            <a:r>
              <a:rPr lang="ru-RU" sz="2400" dirty="0" smtClean="0"/>
              <a:t> (п. 1 </a:t>
            </a:r>
            <a:r>
              <a:rPr lang="ru-RU" sz="2400" dirty="0" smtClean="0">
                <a:solidFill>
                  <a:schemeClr val="accent2">
                    <a:lumMod val="60000"/>
                    <a:lumOff val="40000"/>
                  </a:schemeClr>
                </a:solidFill>
              </a:rPr>
              <a:t>ст. 178 Гражданского кодекса</a:t>
            </a:r>
            <a:r>
              <a:rPr lang="ru-RU" sz="2400" dirty="0" smtClean="0"/>
              <a:t>). </a:t>
            </a:r>
          </a:p>
        </p:txBody>
      </p:sp>
    </p:spTree>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001156" cy="6357982"/>
          </a:xfrm>
        </p:spPr>
        <p:txBody>
          <a:bodyPr>
            <a:noAutofit/>
          </a:bodyPr>
          <a:lstStyle/>
          <a:p>
            <a:pPr>
              <a:buNone/>
            </a:pPr>
            <a:r>
              <a:rPr lang="ru-RU" sz="2400" i="1" dirty="0" smtClean="0"/>
              <a:t>3) сделки с пороками формы.</a:t>
            </a:r>
            <a:r>
              <a:rPr lang="ru-RU" sz="2400" dirty="0" smtClean="0"/>
              <a:t>  Несоблюдение простой письменной формы влечет недействительность сделки только в случаях, специально указанных в законе. </a:t>
            </a:r>
          </a:p>
          <a:p>
            <a:pPr>
              <a:buNone/>
            </a:pPr>
            <a:r>
              <a:rPr lang="ru-RU" sz="2400" i="1" dirty="0" smtClean="0"/>
              <a:t>4) сделки с пороками содержания.</a:t>
            </a:r>
            <a:r>
              <a:rPr lang="ru-RU" sz="2400" dirty="0" smtClean="0"/>
              <a:t> Они признаются недействительными вследствие расхождения условий сделки с требованиями закона и иных правовых актов. К ним относятся сделки, совершаемые с целью, заведомо противной основам правопорядка и нравственности (</a:t>
            </a:r>
            <a:r>
              <a:rPr lang="ru-RU" sz="2400" dirty="0" smtClean="0">
                <a:solidFill>
                  <a:schemeClr val="accent2">
                    <a:lumMod val="60000"/>
                    <a:lumOff val="40000"/>
                  </a:schemeClr>
                </a:solidFill>
              </a:rPr>
              <a:t>ст. 169 Гражданского кодекса</a:t>
            </a:r>
            <a:r>
              <a:rPr lang="ru-RU" sz="2400" dirty="0" smtClean="0"/>
              <a:t>), а также мнимые и притворные сделки (</a:t>
            </a:r>
            <a:r>
              <a:rPr lang="ru-RU" sz="2400" dirty="0" smtClean="0">
                <a:solidFill>
                  <a:schemeClr val="accent2">
                    <a:lumMod val="60000"/>
                    <a:lumOff val="40000"/>
                  </a:schemeClr>
                </a:solidFill>
              </a:rPr>
              <a:t>ст. 170 Гражданского кодекса</a:t>
            </a:r>
            <a:r>
              <a:rPr lang="ru-RU" sz="2400" dirty="0" smtClean="0"/>
              <a:t>). </a:t>
            </a:r>
            <a:r>
              <a:rPr lang="ru-RU" sz="2400" i="1" dirty="0" smtClean="0"/>
              <a:t>Мнимой</a:t>
            </a:r>
            <a:r>
              <a:rPr lang="ru-RU" sz="2400" dirty="0" smtClean="0"/>
              <a:t> признается сделка, совершаемая «для вида», без намерения создать соответствующие ей правовые последствия. Сделка, целью которой является необходимость прикрыть другую сделку, именуется </a:t>
            </a:r>
            <a:r>
              <a:rPr lang="ru-RU" sz="2400" i="1" dirty="0" smtClean="0"/>
              <a:t>притворной.</a:t>
            </a:r>
            <a:endParaRPr lang="ru-RU" sz="2400" dirty="0" smtClean="0"/>
          </a:p>
          <a:p>
            <a:endParaRPr lang="ru-RU" sz="2100" dirty="0" smtClean="0"/>
          </a:p>
          <a:p>
            <a:endParaRPr lang="ru-RU" sz="2100" dirty="0"/>
          </a:p>
        </p:txBody>
      </p:sp>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001156" cy="2786081"/>
          </a:xfrm>
        </p:spPr>
        <p:txBody>
          <a:bodyPr>
            <a:normAutofit/>
          </a:bodyPr>
          <a:lstStyle/>
          <a:p>
            <a:pPr>
              <a:buNone/>
            </a:pPr>
            <a:r>
              <a:rPr lang="ru-RU" dirty="0" smtClean="0"/>
              <a:t>     </a:t>
            </a:r>
            <a:r>
              <a:rPr lang="ru-RU" sz="2400" dirty="0" smtClean="0"/>
              <a:t>Следует иметь в виду, что когда закон конкретно не указывает, является ли сделка ничтожной или оспоримой, а говорит лишь о ее недействительности, нужно обратить внимание на то, имеется ли указание закона на </a:t>
            </a:r>
            <a:r>
              <a:rPr lang="ru-RU" sz="2400" i="1" dirty="0" smtClean="0"/>
              <a:t>признание сделки недействительной судом. </a:t>
            </a:r>
            <a:r>
              <a:rPr lang="ru-RU" sz="2400" dirty="0" smtClean="0"/>
              <a:t>При отсутствии такого указания сделка является ничтожной. </a:t>
            </a:r>
            <a:endParaRPr lang="ru-RU" sz="2400" dirty="0"/>
          </a:p>
        </p:txBody>
      </p:sp>
      <p:pic>
        <p:nvPicPr>
          <p:cNvPr id="5" name="Рисунок 4" descr="d25b41c64a0010742bc0e15d31a4207e.jpg"/>
          <p:cNvPicPr>
            <a:picLocks noChangeAspect="1"/>
          </p:cNvPicPr>
          <p:nvPr/>
        </p:nvPicPr>
        <p:blipFill>
          <a:blip r:embed="rId2"/>
          <a:srcRect l="-1250" b="9923"/>
          <a:stretch>
            <a:fillRect/>
          </a:stretch>
        </p:blipFill>
        <p:spPr>
          <a:xfrm>
            <a:off x="857224" y="3500438"/>
            <a:ext cx="2714644" cy="2109155"/>
          </a:xfrm>
          <a:prstGeom prst="rect">
            <a:avLst/>
          </a:prstGeom>
          <a:ln>
            <a:noFill/>
          </a:ln>
          <a:effectLst>
            <a:softEdge rad="112500"/>
          </a:effectLst>
        </p:spPr>
      </p:pic>
      <p:pic>
        <p:nvPicPr>
          <p:cNvPr id="6" name="Рисунок 5" descr="i (3).jpg"/>
          <p:cNvPicPr>
            <a:picLocks noChangeAspect="1"/>
          </p:cNvPicPr>
          <p:nvPr/>
        </p:nvPicPr>
        <p:blipFill>
          <a:blip r:embed="rId3"/>
          <a:stretch>
            <a:fillRect/>
          </a:stretch>
        </p:blipFill>
        <p:spPr>
          <a:xfrm>
            <a:off x="5214942" y="3500438"/>
            <a:ext cx="2667019" cy="2000264"/>
          </a:xfrm>
          <a:prstGeom prst="rect">
            <a:avLst/>
          </a:prstGeom>
          <a:ln>
            <a:noFill/>
          </a:ln>
          <a:effectLst>
            <a:softEdge rad="112500"/>
          </a:effectLst>
        </p:spPr>
      </p:pic>
      <p:pic>
        <p:nvPicPr>
          <p:cNvPr id="4" name="Рисунок 3" descr="0904-43b.gif"/>
          <p:cNvPicPr>
            <a:picLocks noChangeAspect="1"/>
          </p:cNvPicPr>
          <p:nvPr/>
        </p:nvPicPr>
        <p:blipFill>
          <a:blip r:embed="rId4"/>
          <a:stretch>
            <a:fillRect/>
          </a:stretch>
        </p:blipFill>
        <p:spPr>
          <a:xfrm>
            <a:off x="3143240" y="2786058"/>
            <a:ext cx="2692663" cy="2143140"/>
          </a:xfrm>
          <a:prstGeom prst="rect">
            <a:avLst/>
          </a:prstGeom>
          <a:ln>
            <a:noFill/>
          </a:ln>
          <a:effectLst>
            <a:softEdge rad="112500"/>
          </a:effectLst>
        </p:spPr>
      </p:pic>
      <p:sp>
        <p:nvSpPr>
          <p:cNvPr id="7" name="Прямоугольник 6"/>
          <p:cNvSpPr/>
          <p:nvPr/>
        </p:nvSpPr>
        <p:spPr>
          <a:xfrm>
            <a:off x="214282" y="5429264"/>
            <a:ext cx="8786874" cy="1200329"/>
          </a:xfrm>
          <a:prstGeom prst="rect">
            <a:avLst/>
          </a:prstGeom>
        </p:spPr>
        <p:txBody>
          <a:bodyPr wrap="square">
            <a:spAutoFit/>
          </a:bodyPr>
          <a:lstStyle/>
          <a:p>
            <a:r>
              <a:rPr lang="ru-RU" sz="2400" dirty="0" smtClean="0"/>
              <a:t>На следующем слайде представлена сравнительная характеристика основных видов недействительных сделок, выделяемых ГК:</a:t>
            </a:r>
            <a:endParaRPr lang="ru-RU" sz="2400" dirty="0"/>
          </a:p>
        </p:txBody>
      </p:sp>
    </p:spTree>
  </p:cSld>
  <p:clrMapOvr>
    <a:masterClrMapping/>
  </p:clrMapOvr>
  <p:transition spd="slow">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doc2fb_image_03000003.png"/>
          <p:cNvPicPr>
            <a:picLocks noGrp="1" noChangeAspect="1"/>
          </p:cNvPicPr>
          <p:nvPr>
            <p:ph idx="1"/>
          </p:nvPr>
        </p:nvPicPr>
        <p:blipFill>
          <a:blip r:embed="rId2"/>
          <a:stretch>
            <a:fillRect/>
          </a:stretch>
        </p:blipFill>
        <p:spPr>
          <a:xfrm>
            <a:off x="1928794" y="0"/>
            <a:ext cx="5214974" cy="6902789"/>
          </a:xfrm>
        </p:spPr>
      </p:pic>
    </p:spTree>
  </p:cSld>
  <p:clrMapOvr>
    <a:masterClrMapping/>
  </p:clrMapOvr>
  <p:transition spd="slow">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168</TotalTime>
  <Words>377</Words>
  <PresentationFormat>Экран (4:3)</PresentationFormat>
  <Paragraphs>36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Яркая</vt:lpstr>
      <vt:lpstr>Классификация недействительных сделок.</vt:lpstr>
      <vt:lpstr>Содержание</vt:lpstr>
      <vt:lpstr>Введение</vt:lpstr>
      <vt:lpstr>Слайд 4</vt:lpstr>
      <vt:lpstr>Недействительность сделок </vt:lpstr>
      <vt:lpstr>Недействительные сделки можно подразделить на четыре вида:</vt:lpstr>
      <vt:lpstr>Слайд 7</vt:lpstr>
      <vt:lpstr>Слайд 8</vt:lpstr>
      <vt:lpstr>Слайд 9</vt:lpstr>
      <vt:lpstr>Слайд 10</vt:lpstr>
      <vt:lpstr>Заключение</vt:lpstr>
      <vt:lpstr>Список используемой литературы</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Marina</dc:creator>
  <cp:lastModifiedBy>Marina</cp:lastModifiedBy>
  <cp:revision>20</cp:revision>
  <dcterms:created xsi:type="dcterms:W3CDTF">2014-03-24T15:09:59Z</dcterms:created>
  <dcterms:modified xsi:type="dcterms:W3CDTF">2014-03-26T19:05:54Z</dcterms:modified>
</cp:coreProperties>
</file>