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34D2D4-8855-42A1-8999-D39DC3DF3722}" type="doc">
      <dgm:prSet loTypeId="urn:microsoft.com/office/officeart/2005/8/layout/default" loCatId="list" qsTypeId="urn:microsoft.com/office/officeart/2005/8/quickstyle/simple3" qsCatId="simple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8CF66227-81E2-4E51-B61E-0DD1FF5BA2A6}">
      <dgm:prSet phldrT="[Текст]"/>
      <dgm:spPr/>
      <dgm:t>
        <a:bodyPr/>
        <a:lstStyle/>
        <a:p>
          <a:r>
            <a:rPr lang="ru-RU"/>
            <a:t>Рыботы как разновидность объектов гражданских прав не получили легального определения ни в общих положениях об объектах гражданских прав, ни в статьях ГК РФ, посвящённых их отдельным видам. Подобного рода пробел в законодательстве трудно объяснить, имея в виду, что  одним из  основных  видов общественных отношений, регулируемых гражданским законодательствам, являются отношения в сфере производства материальных благ.</a:t>
          </a:r>
        </a:p>
      </dgm:t>
    </dgm:pt>
    <dgm:pt modelId="{2CCE64DD-69F8-4C28-B713-D4721F034962}" type="parTrans" cxnId="{F172A5C2-A471-4352-8E9D-06B162EC35D3}">
      <dgm:prSet/>
      <dgm:spPr/>
      <dgm:t>
        <a:bodyPr/>
        <a:lstStyle/>
        <a:p>
          <a:endParaRPr lang="ru-RU"/>
        </a:p>
      </dgm:t>
    </dgm:pt>
    <dgm:pt modelId="{4D1692B2-7E16-479A-B3D0-B2DEF7D36650}" type="sibTrans" cxnId="{F172A5C2-A471-4352-8E9D-06B162EC35D3}">
      <dgm:prSet/>
      <dgm:spPr/>
      <dgm:t>
        <a:bodyPr/>
        <a:lstStyle/>
        <a:p>
          <a:endParaRPr lang="ru-RU"/>
        </a:p>
      </dgm:t>
    </dgm:pt>
    <dgm:pt modelId="{9AEF39AA-0994-475D-B706-16EE57775BBE}" type="pres">
      <dgm:prSet presAssocID="{7E34D2D4-8855-42A1-8999-D39DC3DF372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BD13AC-715E-40CC-9364-47848EA27649}" type="pres">
      <dgm:prSet presAssocID="{8CF66227-81E2-4E51-B61E-0DD1FF5BA2A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72A5C2-A471-4352-8E9D-06B162EC35D3}" srcId="{7E34D2D4-8855-42A1-8999-D39DC3DF3722}" destId="{8CF66227-81E2-4E51-B61E-0DD1FF5BA2A6}" srcOrd="0" destOrd="0" parTransId="{2CCE64DD-69F8-4C28-B713-D4721F034962}" sibTransId="{4D1692B2-7E16-479A-B3D0-B2DEF7D36650}"/>
    <dgm:cxn modelId="{3CD70E9B-71D4-4B60-BF0F-1D1753BD503A}" type="presOf" srcId="{8CF66227-81E2-4E51-B61E-0DD1FF5BA2A6}" destId="{13BD13AC-715E-40CC-9364-47848EA27649}" srcOrd="0" destOrd="0" presId="urn:microsoft.com/office/officeart/2005/8/layout/default"/>
    <dgm:cxn modelId="{A7D858AB-D95A-4956-888B-31B5E83A8374}" type="presOf" srcId="{7E34D2D4-8855-42A1-8999-D39DC3DF3722}" destId="{9AEF39AA-0994-475D-B706-16EE57775BBE}" srcOrd="0" destOrd="0" presId="urn:microsoft.com/office/officeart/2005/8/layout/default"/>
    <dgm:cxn modelId="{A611E4FE-7C3D-4C1E-9C65-C7EAD6DEE027}" type="presParOf" srcId="{9AEF39AA-0994-475D-B706-16EE57775BBE}" destId="{13BD13AC-715E-40CC-9364-47848EA2764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617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744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1117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728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947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092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248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354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092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482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51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42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90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64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190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55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239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211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066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425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95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20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37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00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2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6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7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47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7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5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latin typeface="Calibri Light"/>
              </a:rPr>
              <a:t>Услуги и работы как объекты гражданских прав.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Выполнила:</a:t>
            </a:r>
          </a:p>
          <a:p>
            <a:r>
              <a:rPr lang="ru-RU"/>
              <a:t>ученица группы 1БД1</a:t>
            </a:r>
          </a:p>
          <a:p>
            <a:r>
              <a:rPr lang="ru-RU"/>
              <a:t>Шахова Валерия.</a:t>
            </a:r>
          </a:p>
        </p:txBody>
      </p:sp>
    </p:spTree>
    <p:extLst>
      <p:ext uri="{BB962C8B-B14F-4D97-AF65-F5344CB8AC3E}">
        <p14:creationId xmlns:p14="http://schemas.microsoft.com/office/powerpoint/2010/main" val="1097412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870" y="2475672"/>
            <a:ext cx="11751593" cy="4204528"/>
          </a:xfrm>
        </p:spPr>
        <p:txBody>
          <a:bodyPr>
            <a:normAutofit lnSpcReduction="10000"/>
          </a:bodyPr>
          <a:lstStyle/>
          <a:p>
            <a:r>
              <a:rPr lang="ru-RU" sz="2700"/>
              <a:t>В качестве объектов гражданских прав можно отнести к числу услуг,названных в п.2 ст.779 ГК РФ,услуги связи,медицинские,ветеринарные,аудиторские,информационные,услуги по обеспечению и туристические услуги,а также услуги,предусмотренные в других главах ГК РФ.Это услуги по перевозке грузов,пассажиров и багажа(гл.40),экспедиционные услуги на транспорте(гл.41),услуги,оказываемые банками(по договорам банковского вкладам и банковского счёта,по расчётным операциям(гл.44,45,46)), услуги по хранению вещей(гл.47).Перечень услуг как объектов гражданских прав не является исчерпывающим.</a:t>
            </a:r>
          </a:p>
        </p:txBody>
      </p:sp>
    </p:spTree>
    <p:extLst>
      <p:ext uri="{BB962C8B-B14F-4D97-AF65-F5344CB8AC3E}">
        <p14:creationId xmlns:p14="http://schemas.microsoft.com/office/powerpoint/2010/main" val="1560064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Используемые источники: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n-CL" sz="2700"/>
              <a:t>for-expert.ru/gpravo1/42.shtml</a:t>
            </a:r>
          </a:p>
          <a:p>
            <a:r>
              <a:rPr lang="arn-CL" sz="2700"/>
              <a:t>www.konsalter.ru/biblioteka/b16/21.htm</a:t>
            </a:r>
            <a:endParaRPr lang="ru-RU" sz="2700"/>
          </a:p>
          <a:p>
            <a:r>
              <a:rPr lang="arn-CL" sz="2700"/>
              <a:t>base.garant.ru/10164072</a:t>
            </a:r>
            <a:endParaRPr lang="ru-RU" sz="2700"/>
          </a:p>
        </p:txBody>
      </p:sp>
    </p:spTree>
    <p:extLst>
      <p:ext uri="{BB962C8B-B14F-4D97-AF65-F5344CB8AC3E}">
        <p14:creationId xmlns:p14="http://schemas.microsoft.com/office/powerpoint/2010/main" val="108627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Calibri Light"/>
              </a:rPr>
              <a:t>Услуги и работа как объекты гражданских прав.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700">
                <a:latin typeface="Calibri"/>
              </a:rPr>
              <a:t>Самостоятельную группу объектов гражданских прав составляет работа и услуги, представляющие собой юридически значимые действия субъектов гражданского права. Именно действия третьих лиц, а не вещи,составляют в целом ряде случаев предмет интереса участников имущественного оборота.</a:t>
            </a:r>
          </a:p>
        </p:txBody>
      </p:sp>
    </p:spTree>
    <p:extLst>
      <p:ext uri="{BB962C8B-B14F-4D97-AF65-F5344CB8AC3E}">
        <p14:creationId xmlns:p14="http://schemas.microsoft.com/office/powerpoint/2010/main" val="39390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Работа как объект гражданских прав.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934704"/>
              </p:ext>
            </p:extLst>
          </p:nvPr>
        </p:nvGraphicFramePr>
        <p:xfrm>
          <a:off x="-17055" y="2286000"/>
          <a:ext cx="12140793" cy="428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104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813" y="2603500"/>
            <a:ext cx="11474450" cy="4050096"/>
          </a:xfrm>
        </p:spPr>
        <p:txBody>
          <a:bodyPr/>
          <a:lstStyle/>
          <a:p>
            <a:r>
              <a:rPr lang="ru-RU" sz="2700"/>
              <a:t>Понятие и значимость работ как объектов гражданских прав следует определять на основе конкретных положений закона, содержащих в разделах ГК, посвящённых праву собственности и договорному праву. В праве собственности - это положение, касающееся прежде  всего оснований приобретения права собственности (ст.218,219,220 ГК РФ). В договорном праве характеристика работ как объектов гражданских прав даётся в гл.37 ГК РФ. </a:t>
            </a:r>
          </a:p>
        </p:txBody>
      </p:sp>
    </p:spTree>
    <p:extLst>
      <p:ext uri="{BB962C8B-B14F-4D97-AF65-F5344CB8AC3E}">
        <p14:creationId xmlns:p14="http://schemas.microsoft.com/office/powerpoint/2010/main" val="2044786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Что подразумевается под работой.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2338" y="2601913"/>
            <a:ext cx="10823575" cy="4196514"/>
          </a:xfrm>
        </p:spPr>
        <p:txBody>
          <a:bodyPr>
            <a:normAutofit lnSpcReduction="10000"/>
          </a:bodyPr>
          <a:lstStyle/>
          <a:p>
            <a:r>
              <a:rPr lang="ru-RU" sz="2700"/>
              <a:t>Под работами понимают действия, направленные на достижения материального результата, отделимого от самих действий.</a:t>
            </a:r>
          </a:p>
          <a:p>
            <a:r>
              <a:rPr lang="ru-RU" sz="2700"/>
              <a:t>К примеру, работа подрядчика, изготовляющего вещь, имеет своим материальным результатом вещь, изготовление которого ему поручил заказчик.Сама работа вполне отделима от того конечного результата, на достижение которого направлена, поэтому как работа, так и её материальный результат могут считаться объектами гражданских прав.</a:t>
            </a:r>
          </a:p>
        </p:txBody>
      </p:sp>
    </p:spTree>
    <p:extLst>
      <p:ext uri="{BB962C8B-B14F-4D97-AF65-F5344CB8AC3E}">
        <p14:creationId xmlns:p14="http://schemas.microsoft.com/office/powerpoint/2010/main" val="1889293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840" y="2159139"/>
            <a:ext cx="10922000" cy="847717"/>
          </a:xfrm>
        </p:spPr>
        <p:txBody>
          <a:bodyPr/>
          <a:lstStyle/>
          <a:p>
            <a:r>
              <a:rPr lang="ru-RU" sz="2400"/>
              <a:t>Объектом гражданских прав является не просто работа, а работа, ведущая к созданию овеществлённого человеком результата его труда: возведённого здания,выращенной пшеницы, построенного космического корабля и т.д. Другими словами, объект гражданских прав-работа плюс результат этой работы. Так право собственности на здание,сооружение другое вновь созданное  недвижимое  имущество, подлежащее государственной регистрации,возникает в момент такой регистрации (ст.219 ГК РФ). По договору подряда одна сторона (подрядчик) обязуется выполнить за вознаграждение по заданию другой стороны (заказчика) определённую работу и сдать её результат заказчику (п 1 ст. 702 ГК РФ) 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874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Услуги как объекты гражданских прав.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3961" y="2114781"/>
            <a:ext cx="8825659" cy="3416300"/>
          </a:xfrm>
        </p:spPr>
        <p:txBody>
          <a:bodyPr/>
          <a:lstStyle/>
          <a:p>
            <a:r>
              <a:rPr lang="ru-RU" sz="2400"/>
              <a:t>Понятие "услуги" отсутствует в главе ГК РФ об объектах гражданских прав.В общем виде оно содержится в гл. 39 ГК РФ о возмездном оказании услуг, посвящённой одноименному договору.</a:t>
            </a:r>
          </a:p>
          <a:p>
            <a:r>
              <a:rPr lang="ru-RU" sz="2400"/>
              <a:t>Под услугами понимается совершение одним лицом в пользу другого лица определённые действия или определённой деятельности. данное определение, однако, не раскрывает специфики услуг как объектов гражданских прав и не отграничивает указанные действия и деятельность  от действий, называемых работой в подрядных договорах. </a:t>
            </a:r>
          </a:p>
        </p:txBody>
      </p:sp>
    </p:spTree>
    <p:extLst>
      <p:ext uri="{BB962C8B-B14F-4D97-AF65-F5344CB8AC3E}">
        <p14:creationId xmlns:p14="http://schemas.microsoft.com/office/powerpoint/2010/main" val="4136651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625" y="2359733"/>
            <a:ext cx="11506463" cy="4261730"/>
          </a:xfrm>
        </p:spPr>
        <p:txBody>
          <a:bodyPr/>
          <a:lstStyle/>
          <a:p>
            <a:r>
              <a:rPr lang="ru-RU" sz="2700"/>
              <a:t>На самом деле,действия и деятельность, относящиеся к услугам, также необходимо считать работой. Но в отличие от работы,воплощаемой в овеществлённом результате,являющейся объектом подрядных отношений,действия и деятельность,относимых к понятию "услуги",имеют две специфические особенности. </a:t>
            </a:r>
          </a:p>
        </p:txBody>
      </p:sp>
    </p:spTree>
    <p:extLst>
      <p:ext uri="{BB962C8B-B14F-4D97-AF65-F5344CB8AC3E}">
        <p14:creationId xmlns:p14="http://schemas.microsoft.com/office/powerpoint/2010/main" val="315859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700"/>
              <a:t>Во-первых. потребляются лицом,в пользу которого совершаются,в самом процессе их осуществления.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700"/>
              <a:t>Во-вторых,они не создают овеществлённого результата. В качестве наиболее характерного примера можно привести деятельность туристических фирм, организующих туристические поездки групп граждан.</a:t>
            </a:r>
          </a:p>
        </p:txBody>
      </p:sp>
    </p:spTree>
    <p:extLst>
      <p:ext uri="{BB962C8B-B14F-4D97-AF65-F5344CB8AC3E}">
        <p14:creationId xmlns:p14="http://schemas.microsoft.com/office/powerpoint/2010/main" val="1935723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0</Words>
  <Application>Microsoft Office PowerPoint</Application>
  <PresentationFormat>Широкоэкранный</PresentationFormat>
  <Paragraphs>0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Ион (конференц-зал)</vt:lpstr>
      <vt:lpstr>Услуги и работы как объекты гражданских прав.</vt:lpstr>
      <vt:lpstr>Услуги и работа как объекты гражданских прав.</vt:lpstr>
      <vt:lpstr>Работа как объект гражданских прав.</vt:lpstr>
      <vt:lpstr>Презентация PowerPoint</vt:lpstr>
      <vt:lpstr>Что подразумевается под работой.</vt:lpstr>
      <vt:lpstr>Вывод:</vt:lpstr>
      <vt:lpstr>Услуги как объекты гражданских прав.</vt:lpstr>
      <vt:lpstr>Презентация PowerPoint</vt:lpstr>
      <vt:lpstr>Презентация PowerPoint</vt:lpstr>
      <vt:lpstr>Вывод:</vt:lpstr>
      <vt:lpstr>Используемые источники: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Услуги и работы как объекты гражданских прав.</dc:title>
  <dc:creator/>
  <cp:lastModifiedBy/>
  <cp:revision>10</cp:revision>
  <dcterms:created xsi:type="dcterms:W3CDTF">2012-07-30T23:42:41Z</dcterms:created>
  <dcterms:modified xsi:type="dcterms:W3CDTF">2014-03-30T17:43:37Z</dcterms:modified>
</cp:coreProperties>
</file>